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media/image17.jpg" ContentType="image/jpg"/>
  <Override PartName="/ppt/media/image19.jpg" ContentType="image/jpg"/>
  <Override PartName="/ppt/media/image20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90" r:id="rId2"/>
    <p:sldId id="357" r:id="rId3"/>
    <p:sldId id="363" r:id="rId4"/>
    <p:sldId id="359" r:id="rId5"/>
    <p:sldId id="365" r:id="rId6"/>
    <p:sldId id="384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374" r:id="rId15"/>
    <p:sldId id="375" r:id="rId16"/>
    <p:sldId id="376" r:id="rId17"/>
    <p:sldId id="377" r:id="rId18"/>
    <p:sldId id="380" r:id="rId19"/>
    <p:sldId id="381" r:id="rId20"/>
    <p:sldId id="382" r:id="rId21"/>
    <p:sldId id="383" r:id="rId22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88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CB"/>
    <a:srgbClr val="384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87791" autoAdjust="0"/>
  </p:normalViewPr>
  <p:slideViewPr>
    <p:cSldViewPr snapToGrid="0" snapToObjects="1" showGuides="1">
      <p:cViewPr varScale="1">
        <p:scale>
          <a:sx n="37" d="100"/>
          <a:sy n="37" d="100"/>
        </p:scale>
        <p:origin x="1300" y="24"/>
      </p:cViewPr>
      <p:guideLst>
        <p:guide orient="horz" pos="88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\shareall\NR%20-%20Climate%20Change\Hayley\GHG%20inventory\Data\MidPen%20GHG%20Data%20Workbook_2.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\shareall\NR%20-%20Climate%20Change\Hayley\GHG%20inventory\Data\MidPen%20GHG%20Data%20Workbook_2.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\shareall\NR%20-%20Climate%20Change\Hayley\GHG%20inventory\Data\MidPen%20GHG%20Data%20Workbook_2.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\shareall\NR%20-%20Climate%20Change\Hayley\GHG%20inventory\Data\MidPen%20GHG%20Data%20Workbook_2.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\shareall\NR%20-%20Climate%20Change\Hayley\GHG%20inventory\Data\MidPen%20GHG%20Data%20Workbook_2.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2000" b="0" dirty="0"/>
              <a:t>Annual Carbon Sequestration vs. Operational Emissions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5F4-421B-B6E8-0093A359EAB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5F4-421B-B6E8-0093A359EA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Sequestration!$C$3:$C$4</c:f>
              <c:strCache>
                <c:ptCount val="2"/>
                <c:pt idx="0">
                  <c:v>Carbon Sequestration</c:v>
                </c:pt>
                <c:pt idx="1">
                  <c:v>Operational Emissions</c:v>
                </c:pt>
              </c:strCache>
            </c:strRef>
          </c:cat>
          <c:val>
            <c:numRef>
              <c:f>Sequestration!$D$3:$D$4</c:f>
              <c:numCache>
                <c:formatCode>_(* #,##0_);_(* \(#,##0\);_(* "-"??_);_(@_)</c:formatCode>
                <c:ptCount val="2"/>
                <c:pt idx="0">
                  <c:v>61170</c:v>
                </c:pt>
                <c:pt idx="1">
                  <c:v>2398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F4-421B-B6E8-0093A359EA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14402464"/>
        <c:axId val="514407712"/>
      </c:barChart>
      <c:catAx>
        <c:axId val="51440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407712"/>
        <c:crosses val="autoZero"/>
        <c:auto val="1"/>
        <c:lblAlgn val="ctr"/>
        <c:lblOffset val="100"/>
        <c:noMultiLvlLbl val="0"/>
      </c:catAx>
      <c:valAx>
        <c:axId val="514407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0" dirty="0"/>
                  <a:t>Metric Tons of CO2 Equivalent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402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0" dirty="0"/>
              <a:t>2016 GHG Emissions:</a:t>
            </a:r>
            <a:r>
              <a:rPr lang="en-US" b="0" baseline="0" dirty="0"/>
              <a:t> 2,398 MTCO2e</a:t>
            </a:r>
            <a:endParaRPr lang="en-US" b="0" dirty="0"/>
          </a:p>
        </c:rich>
      </c:tx>
      <c:layout>
        <c:manualLayout>
          <c:xMode val="edge"/>
          <c:yMode val="edge"/>
          <c:x val="0.2080612015601677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8F0-4B37-8710-C9562C6FCE48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8F0-4B37-8710-C9562C6FCE48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8F0-4B37-8710-C9562C6FCE48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8F0-4B37-8710-C9562C6FCE48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8F0-4B37-8710-C9562C6FCE48}"/>
              </c:ext>
            </c:extLst>
          </c:dPt>
          <c:dLbls>
            <c:dLbl>
              <c:idx val="0"/>
              <c:layout>
                <c:manualLayout>
                  <c:x val="-1.5943136981675435E-3"/>
                  <c:y val="1.18917587770777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F0-4B37-8710-C9562C6FCE48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tx2"/>
                        </a:solidFill>
                      </a:rPr>
                      <a:t>Vehicles/</a:t>
                    </a:r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r>
                      <a:rPr lang="en-US" dirty="0">
                        <a:solidFill>
                          <a:schemeClr val="tx2"/>
                        </a:solidFill>
                      </a:rPr>
                      <a:t>Equipment</a:t>
                    </a:r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r>
                      <a:rPr lang="en-US" dirty="0">
                        <a:solidFill>
                          <a:schemeClr val="tx2"/>
                        </a:solidFill>
                      </a:rPr>
                      <a:t>25%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F0-4B37-8710-C9562C6FCE48}"/>
                </c:ext>
              </c:extLst>
            </c:dLbl>
            <c:dLbl>
              <c:idx val="2"/>
              <c:layout>
                <c:manualLayout>
                  <c:x val="3.3480587661518298E-2"/>
                  <c:y val="-1.0900652953714823E-1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accent5"/>
                        </a:solidFill>
                      </a:rPr>
                      <a:t>Employee Commute</a:t>
                    </a:r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r>
                      <a:rPr lang="en-US" dirty="0">
                        <a:solidFill>
                          <a:schemeClr val="accent5"/>
                        </a:solidFill>
                      </a:rPr>
                      <a:t>23%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856313419476488"/>
                      <c:h val="0.1464917204799963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8F0-4B37-8710-C9562C6FCE4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B8F0-4B37-8710-C9562C6FCE48}"/>
                </c:ext>
              </c:extLst>
            </c:dLbl>
            <c:dLbl>
              <c:idx val="4"/>
              <c:layout>
                <c:manualLayout>
                  <c:x val="4.7829410945026303E-2"/>
                  <c:y val="1.18917587770777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8F0-4B37-8710-C9562C6FCE4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(Emissions!$B$3,Emissions!$B$8,Emissions!$B$12,Emissions!$B$15,Emissions!$B$17)</c:f>
              <c:strCache>
                <c:ptCount val="5"/>
                <c:pt idx="0">
                  <c:v>Facilities</c:v>
                </c:pt>
                <c:pt idx="1">
                  <c:v>Fleet/Equipment</c:v>
                </c:pt>
                <c:pt idx="2">
                  <c:v>Employee Commute</c:v>
                </c:pt>
                <c:pt idx="3">
                  <c:v>Livestock</c:v>
                </c:pt>
                <c:pt idx="4">
                  <c:v>Tenant Residences</c:v>
                </c:pt>
              </c:strCache>
            </c:strRef>
          </c:cat>
          <c:val>
            <c:numRef>
              <c:f>(Emissions!$D$3,Emissions!$D$8,Emissions!$D$12,Emissions!$D$15,Emissions!$D$17)</c:f>
              <c:numCache>
                <c:formatCode>0.0</c:formatCode>
                <c:ptCount val="5"/>
                <c:pt idx="0">
                  <c:v>184.11501846269439</c:v>
                </c:pt>
                <c:pt idx="1">
                  <c:v>589</c:v>
                </c:pt>
                <c:pt idx="2">
                  <c:v>498</c:v>
                </c:pt>
                <c:pt idx="3">
                  <c:v>794</c:v>
                </c:pt>
                <c:pt idx="4">
                  <c:v>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8F0-4B37-8710-C9562C6FCE48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10449959809206"/>
          <c:y val="7.2450727541182036E-2"/>
          <c:w val="0.58384896761011751"/>
          <c:h val="0.8550985449176359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751-4D8F-AC0D-9C821D5FCB0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751-4D8F-AC0D-9C821D5FCB08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751-4D8F-AC0D-9C821D5FCB08}"/>
              </c:ext>
            </c:extLst>
          </c:dPt>
          <c:dPt>
            <c:idx val="3"/>
            <c:bubble3D val="0"/>
            <c:explosion val="14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751-4D8F-AC0D-9C821D5FCB08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751-4D8F-AC0D-9C821D5FCB08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25%</a:t>
                    </a: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51-4D8F-AC0D-9C821D5FCB0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23%</a:t>
                    </a: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751-4D8F-AC0D-9C821D5FCB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(Emissions!$B$3,Emissions!$B$8,Emissions!$B$12,Emissions!$B$15,Emissions!$B$17)</c:f>
              <c:strCache>
                <c:ptCount val="5"/>
                <c:pt idx="0">
                  <c:v>Facilities</c:v>
                </c:pt>
                <c:pt idx="1">
                  <c:v>Fleet/Equipment</c:v>
                </c:pt>
                <c:pt idx="2">
                  <c:v>Employee Commute</c:v>
                </c:pt>
                <c:pt idx="3">
                  <c:v>Livestock</c:v>
                </c:pt>
                <c:pt idx="4">
                  <c:v>Tenant Residences</c:v>
                </c:pt>
              </c:strCache>
            </c:strRef>
          </c:cat>
          <c:val>
            <c:numRef>
              <c:f>(Emissions!$D$3,Emissions!$D$8,Emissions!$D$12,Emissions!$D$15,Emissions!$D$17)</c:f>
              <c:numCache>
                <c:formatCode>0.0</c:formatCode>
                <c:ptCount val="5"/>
                <c:pt idx="0">
                  <c:v>184.11501846269439</c:v>
                </c:pt>
                <c:pt idx="1">
                  <c:v>589</c:v>
                </c:pt>
                <c:pt idx="2">
                  <c:v>498</c:v>
                </c:pt>
                <c:pt idx="3">
                  <c:v>794</c:v>
                </c:pt>
                <c:pt idx="4">
                  <c:v>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751-4D8F-AC0D-9C821D5FCB0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7EC-4DE4-A901-506A2809F273}"/>
              </c:ext>
            </c:extLst>
          </c:dPt>
          <c:dPt>
            <c:idx val="1"/>
            <c:bubble3D val="0"/>
            <c:explosion val="16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7EC-4DE4-A901-506A2809F273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7EC-4DE4-A901-506A2809F273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7EC-4DE4-A901-506A2809F273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7EC-4DE4-A901-506A2809F273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25%</a:t>
                    </a: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7EC-4DE4-A901-506A2809F27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23%</a:t>
                    </a: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7EC-4DE4-A901-506A2809F2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(Emissions!$B$3,Emissions!$B$8,Emissions!$B$12,Emissions!$B$15,Emissions!$B$17)</c:f>
              <c:strCache>
                <c:ptCount val="5"/>
                <c:pt idx="0">
                  <c:v>Facilities</c:v>
                </c:pt>
                <c:pt idx="1">
                  <c:v>Fleet/Equipment</c:v>
                </c:pt>
                <c:pt idx="2">
                  <c:v>Employee Commute</c:v>
                </c:pt>
                <c:pt idx="3">
                  <c:v>Livestock</c:v>
                </c:pt>
                <c:pt idx="4">
                  <c:v>Tenant Residences</c:v>
                </c:pt>
              </c:strCache>
            </c:strRef>
          </c:cat>
          <c:val>
            <c:numRef>
              <c:f>(Emissions!$D$3,Emissions!$D$8,Emissions!$D$12,Emissions!$D$15,Emissions!$D$17)</c:f>
              <c:numCache>
                <c:formatCode>0.0</c:formatCode>
                <c:ptCount val="5"/>
                <c:pt idx="0">
                  <c:v>184.11501846269439</c:v>
                </c:pt>
                <c:pt idx="1">
                  <c:v>589</c:v>
                </c:pt>
                <c:pt idx="2">
                  <c:v>498</c:v>
                </c:pt>
                <c:pt idx="3">
                  <c:v>794</c:v>
                </c:pt>
                <c:pt idx="4">
                  <c:v>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7EC-4DE4-A901-506A2809F27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DBE-4CEC-9E70-31714CE157AD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DBE-4CEC-9E70-31714CE157AD}"/>
              </c:ext>
            </c:extLst>
          </c:dPt>
          <c:dPt>
            <c:idx val="2"/>
            <c:bubble3D val="0"/>
            <c:explosion val="17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DBE-4CEC-9E70-31714CE157AD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DBE-4CEC-9E70-31714CE157AD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DBE-4CEC-9E70-31714CE157AD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25%</a:t>
                    </a: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BE-4CEC-9E70-31714CE157A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23%</a:t>
                    </a: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BE-4CEC-9E70-31714CE157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(Emissions!$B$3,Emissions!$B$8,Emissions!$B$12,Emissions!$B$15,Emissions!$B$17)</c:f>
              <c:strCache>
                <c:ptCount val="5"/>
                <c:pt idx="0">
                  <c:v>Facilities</c:v>
                </c:pt>
                <c:pt idx="1">
                  <c:v>Fleet/Equipment</c:v>
                </c:pt>
                <c:pt idx="2">
                  <c:v>Employee Commute</c:v>
                </c:pt>
                <c:pt idx="3">
                  <c:v>Livestock</c:v>
                </c:pt>
                <c:pt idx="4">
                  <c:v>Tenant Residences</c:v>
                </c:pt>
              </c:strCache>
            </c:strRef>
          </c:cat>
          <c:val>
            <c:numRef>
              <c:f>(Emissions!$D$3,Emissions!$D$8,Emissions!$D$12,Emissions!$D$15,Emissions!$D$17)</c:f>
              <c:numCache>
                <c:formatCode>0.0</c:formatCode>
                <c:ptCount val="5"/>
                <c:pt idx="0">
                  <c:v>184.11501846269439</c:v>
                </c:pt>
                <c:pt idx="1">
                  <c:v>589</c:v>
                </c:pt>
                <c:pt idx="2">
                  <c:v>498</c:v>
                </c:pt>
                <c:pt idx="3">
                  <c:v>794</c:v>
                </c:pt>
                <c:pt idx="4">
                  <c:v>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DBE-4CEC-9E70-31714CE157A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DBCB13-5954-44C7-B116-ED8CC4E27392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767CDD-E1F6-43B6-89D4-1909509D72E2}">
      <dgm:prSet phldrT="[Text]"/>
      <dgm:spPr>
        <a:solidFill>
          <a:srgbClr val="AAAF37"/>
        </a:solidFill>
      </dgm:spPr>
      <dgm:t>
        <a:bodyPr/>
        <a:lstStyle/>
        <a:p>
          <a:r>
            <a:rPr lang="en-US" dirty="0"/>
            <a:t>Mitigation</a:t>
          </a:r>
        </a:p>
      </dgm:t>
    </dgm:pt>
    <dgm:pt modelId="{0F87C8D1-CD4A-48FE-A31B-E34F5F1FF572}" type="parTrans" cxnId="{4E0F81D5-6480-48A4-BE13-0C5EF3774800}">
      <dgm:prSet/>
      <dgm:spPr>
        <a:ln>
          <a:solidFill>
            <a:srgbClr val="444B42"/>
          </a:solidFill>
        </a:ln>
      </dgm:spPr>
      <dgm:t>
        <a:bodyPr/>
        <a:lstStyle/>
        <a:p>
          <a:endParaRPr lang="en-US"/>
        </a:p>
      </dgm:t>
    </dgm:pt>
    <dgm:pt modelId="{1E60FABA-3A9E-468B-926C-626A66C79B5E}" type="sibTrans" cxnId="{4E0F81D5-6480-48A4-BE13-0C5EF3774800}">
      <dgm:prSet/>
      <dgm:spPr/>
      <dgm:t>
        <a:bodyPr/>
        <a:lstStyle/>
        <a:p>
          <a:endParaRPr lang="en-US"/>
        </a:p>
      </dgm:t>
    </dgm:pt>
    <dgm:pt modelId="{F98A908C-A467-438F-BBC9-D685A4299A82}">
      <dgm:prSet/>
      <dgm:spPr>
        <a:solidFill>
          <a:srgbClr val="AAAF37"/>
        </a:solidFill>
      </dgm:spPr>
      <dgm:t>
        <a:bodyPr/>
        <a:lstStyle/>
        <a:p>
          <a:r>
            <a:rPr lang="en-US" dirty="0"/>
            <a:t>Resilience and</a:t>
          </a:r>
          <a:br>
            <a:rPr lang="en-US" dirty="0"/>
          </a:br>
          <a:r>
            <a:rPr lang="en-US" dirty="0"/>
            <a:t>Adaptation</a:t>
          </a:r>
        </a:p>
      </dgm:t>
    </dgm:pt>
    <dgm:pt modelId="{CFA735C9-698A-4FC0-BDD2-72051FFD305B}" type="parTrans" cxnId="{5B419DAE-90B1-4669-A378-6C8AA47AEA12}">
      <dgm:prSet/>
      <dgm:spPr>
        <a:ln>
          <a:solidFill>
            <a:srgbClr val="444B42"/>
          </a:solidFill>
        </a:ln>
      </dgm:spPr>
      <dgm:t>
        <a:bodyPr/>
        <a:lstStyle/>
        <a:p>
          <a:endParaRPr lang="en-US"/>
        </a:p>
      </dgm:t>
    </dgm:pt>
    <dgm:pt modelId="{01B70A14-5C80-4031-8ECF-53CD70E5E46F}" type="sibTrans" cxnId="{5B419DAE-90B1-4669-A378-6C8AA47AEA12}">
      <dgm:prSet/>
      <dgm:spPr/>
      <dgm:t>
        <a:bodyPr/>
        <a:lstStyle/>
        <a:p>
          <a:endParaRPr lang="en-US"/>
        </a:p>
      </dgm:t>
    </dgm:pt>
    <dgm:pt modelId="{5445BC47-D187-4C00-9FEA-E6E3069A4D41}">
      <dgm:prSet/>
      <dgm:spPr>
        <a:solidFill>
          <a:srgbClr val="AAAF37"/>
        </a:solidFill>
      </dgm:spPr>
      <dgm:t>
        <a:bodyPr/>
        <a:lstStyle/>
        <a:p>
          <a:r>
            <a:rPr lang="en-US" dirty="0"/>
            <a:t>Sequestration</a:t>
          </a:r>
        </a:p>
      </dgm:t>
    </dgm:pt>
    <dgm:pt modelId="{35BD2DDB-A896-4543-9D93-2EF509A75D1D}" type="parTrans" cxnId="{BF9B8CE5-3D84-48FC-9DB0-C876E1C7AEDA}">
      <dgm:prSet/>
      <dgm:spPr>
        <a:ln>
          <a:solidFill>
            <a:srgbClr val="444B42"/>
          </a:solidFill>
        </a:ln>
      </dgm:spPr>
      <dgm:t>
        <a:bodyPr/>
        <a:lstStyle/>
        <a:p>
          <a:endParaRPr lang="en-US"/>
        </a:p>
      </dgm:t>
    </dgm:pt>
    <dgm:pt modelId="{1E69BB58-BE34-4E97-A3A5-3C6F6967784E}" type="sibTrans" cxnId="{BF9B8CE5-3D84-48FC-9DB0-C876E1C7AEDA}">
      <dgm:prSet/>
      <dgm:spPr/>
      <dgm:t>
        <a:bodyPr/>
        <a:lstStyle/>
        <a:p>
          <a:endParaRPr lang="en-US"/>
        </a:p>
      </dgm:t>
    </dgm:pt>
    <dgm:pt modelId="{3B7934DB-37EA-4DC3-B350-C7A22B3F7858}">
      <dgm:prSet/>
      <dgm:spPr/>
      <dgm:t>
        <a:bodyPr/>
        <a:lstStyle/>
        <a:p>
          <a:r>
            <a:rPr lang="en-US" dirty="0"/>
            <a:t>Vulnerability</a:t>
          </a:r>
          <a:br>
            <a:rPr lang="en-US" dirty="0"/>
          </a:br>
          <a:r>
            <a:rPr lang="en-US" dirty="0"/>
            <a:t>Assessment</a:t>
          </a:r>
        </a:p>
      </dgm:t>
    </dgm:pt>
    <dgm:pt modelId="{8780C3C7-07D3-4E03-A2E9-BCBF7CFB17AC}" type="parTrans" cxnId="{098B0F92-8D62-4B0D-B78D-BC71CF474EB1}">
      <dgm:prSet/>
      <dgm:spPr/>
      <dgm:t>
        <a:bodyPr/>
        <a:lstStyle/>
        <a:p>
          <a:endParaRPr lang="en-US"/>
        </a:p>
      </dgm:t>
    </dgm:pt>
    <dgm:pt modelId="{884B95AA-20ED-42D1-9396-87DD1E2B0973}" type="sibTrans" cxnId="{098B0F92-8D62-4B0D-B78D-BC71CF474EB1}">
      <dgm:prSet/>
      <dgm:spPr/>
      <dgm:t>
        <a:bodyPr/>
        <a:lstStyle/>
        <a:p>
          <a:endParaRPr lang="en-US"/>
        </a:p>
      </dgm:t>
    </dgm:pt>
    <dgm:pt modelId="{D090A74A-AC35-46A5-B458-AE5A22861D67}">
      <dgm:prSet/>
      <dgm:spPr/>
      <dgm:t>
        <a:bodyPr/>
        <a:lstStyle/>
        <a:p>
          <a:r>
            <a:rPr lang="en-US" dirty="0"/>
            <a:t>Assessment: Permanent Carbon Storage and Ongoing Carbon Sequestration</a:t>
          </a:r>
        </a:p>
      </dgm:t>
    </dgm:pt>
    <dgm:pt modelId="{1C8E0288-CA2E-4A04-9B9D-84AD3EF1333D}" type="parTrans" cxnId="{42E2E1E5-F3DE-4469-B031-6630D12881AE}">
      <dgm:prSet/>
      <dgm:spPr/>
      <dgm:t>
        <a:bodyPr/>
        <a:lstStyle/>
        <a:p>
          <a:endParaRPr lang="en-US"/>
        </a:p>
      </dgm:t>
    </dgm:pt>
    <dgm:pt modelId="{48D7282C-31E3-468E-99CD-BF1A4AB5338E}" type="sibTrans" cxnId="{42E2E1E5-F3DE-4469-B031-6630D12881AE}">
      <dgm:prSet/>
      <dgm:spPr/>
      <dgm:t>
        <a:bodyPr/>
        <a:lstStyle/>
        <a:p>
          <a:endParaRPr lang="en-US"/>
        </a:p>
      </dgm:t>
    </dgm:pt>
    <dgm:pt modelId="{C918041F-82F3-46D7-AE84-A4518C484E62}">
      <dgm:prSet phldrT="[Text]"/>
      <dgm:spPr/>
      <dgm:t>
        <a:bodyPr/>
        <a:lstStyle/>
        <a:p>
          <a:r>
            <a:rPr lang="en-US" dirty="0"/>
            <a:t>Greenhouse Gas Inventory</a:t>
          </a:r>
        </a:p>
      </dgm:t>
    </dgm:pt>
    <dgm:pt modelId="{B1B2D164-EE99-44A1-B3DA-17C1E753BB93}" type="parTrans" cxnId="{4410A35D-17AD-4A57-AD98-B3E6029EA06F}">
      <dgm:prSet/>
      <dgm:spPr/>
      <dgm:t>
        <a:bodyPr/>
        <a:lstStyle/>
        <a:p>
          <a:endParaRPr lang="en-US"/>
        </a:p>
      </dgm:t>
    </dgm:pt>
    <dgm:pt modelId="{020A36A6-398E-492E-9AFC-CBE21DC4ED0A}" type="sibTrans" cxnId="{4410A35D-17AD-4A57-AD98-B3E6029EA06F}">
      <dgm:prSet/>
      <dgm:spPr/>
      <dgm:t>
        <a:bodyPr/>
        <a:lstStyle/>
        <a:p>
          <a:endParaRPr lang="en-US"/>
        </a:p>
      </dgm:t>
    </dgm:pt>
    <dgm:pt modelId="{4060F705-C117-4B7C-B508-D7FF72E96D1F}">
      <dgm:prSet phldrT="[Text]"/>
      <dgm:spPr/>
      <dgm:t>
        <a:bodyPr/>
        <a:lstStyle/>
        <a:p>
          <a:r>
            <a:rPr lang="en-US" dirty="0"/>
            <a:t>Climate Action Plan</a:t>
          </a:r>
        </a:p>
      </dgm:t>
    </dgm:pt>
    <dgm:pt modelId="{273D2DA4-AAC3-436A-8211-6449F85D5B2F}" type="parTrans" cxnId="{97CD773A-810E-4DCD-87C1-FF342D9FF7CD}">
      <dgm:prSet/>
      <dgm:spPr/>
      <dgm:t>
        <a:bodyPr/>
        <a:lstStyle/>
        <a:p>
          <a:endParaRPr lang="en-US"/>
        </a:p>
      </dgm:t>
    </dgm:pt>
    <dgm:pt modelId="{7B3047A9-75F9-455A-9AC7-9C03AE1933C1}" type="sibTrans" cxnId="{97CD773A-810E-4DCD-87C1-FF342D9FF7CD}">
      <dgm:prSet/>
      <dgm:spPr/>
      <dgm:t>
        <a:bodyPr/>
        <a:lstStyle/>
        <a:p>
          <a:endParaRPr lang="en-US"/>
        </a:p>
      </dgm:t>
    </dgm:pt>
    <dgm:pt modelId="{05E4AB91-0EE5-4534-80F9-E88359EA5B10}">
      <dgm:prSet/>
      <dgm:spPr/>
      <dgm:t>
        <a:bodyPr/>
        <a:lstStyle/>
        <a:p>
          <a:r>
            <a:rPr lang="en-US" dirty="0"/>
            <a:t>Scenario Planning</a:t>
          </a:r>
        </a:p>
      </dgm:t>
    </dgm:pt>
    <dgm:pt modelId="{25AD7A75-1C01-46B5-AACA-7AB717691042}" type="parTrans" cxnId="{88A37210-A093-470A-86FA-4694841197D7}">
      <dgm:prSet/>
      <dgm:spPr/>
      <dgm:t>
        <a:bodyPr/>
        <a:lstStyle/>
        <a:p>
          <a:endParaRPr lang="en-US"/>
        </a:p>
      </dgm:t>
    </dgm:pt>
    <dgm:pt modelId="{2216535C-B344-467A-BCE0-314999D51ADE}" type="sibTrans" cxnId="{88A37210-A093-470A-86FA-4694841197D7}">
      <dgm:prSet/>
      <dgm:spPr/>
      <dgm:t>
        <a:bodyPr/>
        <a:lstStyle/>
        <a:p>
          <a:endParaRPr lang="en-US"/>
        </a:p>
      </dgm:t>
    </dgm:pt>
    <dgm:pt modelId="{FD8E24A2-1C86-4353-BC62-D377F08DCDB3}">
      <dgm:prSet/>
      <dgm:spPr/>
      <dgm:t>
        <a:bodyPr/>
        <a:lstStyle/>
        <a:p>
          <a:r>
            <a:rPr lang="en-US" dirty="0"/>
            <a:t>Sensitive Habitats</a:t>
          </a:r>
        </a:p>
      </dgm:t>
    </dgm:pt>
    <dgm:pt modelId="{59145AFB-B8C2-40C9-8BA8-01AF2F3D7BE0}" type="parTrans" cxnId="{39E917EC-B766-495F-BE51-F8C9996786B1}">
      <dgm:prSet/>
      <dgm:spPr/>
      <dgm:t>
        <a:bodyPr/>
        <a:lstStyle/>
        <a:p>
          <a:endParaRPr lang="en-US"/>
        </a:p>
      </dgm:t>
    </dgm:pt>
    <dgm:pt modelId="{C28598CF-7C9E-4231-99E7-50C65711ABA7}" type="sibTrans" cxnId="{39E917EC-B766-495F-BE51-F8C9996786B1}">
      <dgm:prSet/>
      <dgm:spPr/>
      <dgm:t>
        <a:bodyPr/>
        <a:lstStyle/>
        <a:p>
          <a:endParaRPr lang="en-US"/>
        </a:p>
      </dgm:t>
    </dgm:pt>
    <dgm:pt modelId="{EA619442-5C6B-4DAA-B698-74CD90BF77E0}">
      <dgm:prSet/>
      <dgm:spPr/>
      <dgm:t>
        <a:bodyPr/>
        <a:lstStyle/>
        <a:p>
          <a:r>
            <a:rPr lang="en-US" dirty="0"/>
            <a:t>Land Management to Increase Carbon Sequestration</a:t>
          </a:r>
        </a:p>
      </dgm:t>
    </dgm:pt>
    <dgm:pt modelId="{DAD1BA87-E6A0-4ED9-8095-C0449F25B439}" type="parTrans" cxnId="{EC1781D6-FB45-44F2-B93A-DB5349C341B1}">
      <dgm:prSet/>
      <dgm:spPr/>
      <dgm:t>
        <a:bodyPr/>
        <a:lstStyle/>
        <a:p>
          <a:endParaRPr lang="en-US"/>
        </a:p>
      </dgm:t>
    </dgm:pt>
    <dgm:pt modelId="{08B4CD1F-BAC2-4208-9A03-48B0CA41EF0F}" type="sibTrans" cxnId="{EC1781D6-FB45-44F2-B93A-DB5349C341B1}">
      <dgm:prSet/>
      <dgm:spPr/>
      <dgm:t>
        <a:bodyPr/>
        <a:lstStyle/>
        <a:p>
          <a:endParaRPr lang="en-US"/>
        </a:p>
      </dgm:t>
    </dgm:pt>
    <dgm:pt modelId="{B16E29D1-728E-48A1-A447-1D7884E1DBEB}">
      <dgm:prSet/>
      <dgm:spPr/>
      <dgm:t>
        <a:bodyPr/>
        <a:lstStyle/>
        <a:p>
          <a:r>
            <a:rPr lang="en-US" dirty="0"/>
            <a:t>Wildland Fire</a:t>
          </a:r>
          <a:br>
            <a:rPr lang="en-US" dirty="0"/>
          </a:br>
          <a:r>
            <a:rPr lang="en-US" dirty="0"/>
            <a:t>Management</a:t>
          </a:r>
        </a:p>
      </dgm:t>
    </dgm:pt>
    <dgm:pt modelId="{C0DED219-25C4-4C60-B07F-0BC1DFACD3EE}" type="parTrans" cxnId="{9C879CE0-9931-4345-B776-D594FE3494C9}">
      <dgm:prSet/>
      <dgm:spPr/>
      <dgm:t>
        <a:bodyPr/>
        <a:lstStyle/>
        <a:p>
          <a:endParaRPr lang="en-US"/>
        </a:p>
      </dgm:t>
    </dgm:pt>
    <dgm:pt modelId="{2DBCF2C1-D9E8-4786-9AC9-DAD1F0552AE9}" type="sibTrans" cxnId="{9C879CE0-9931-4345-B776-D594FE3494C9}">
      <dgm:prSet/>
      <dgm:spPr/>
      <dgm:t>
        <a:bodyPr/>
        <a:lstStyle/>
        <a:p>
          <a:endParaRPr lang="en-US"/>
        </a:p>
      </dgm:t>
    </dgm:pt>
    <dgm:pt modelId="{E9C35919-0EF1-4C4D-9A38-BEEDC7F5AF78}" type="pres">
      <dgm:prSet presAssocID="{65DBCB13-5954-44C7-B116-ED8CC4E27392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721F2017-DC7F-48C0-841B-01C313237EEA}" type="pres">
      <dgm:prSet presAssocID="{65DBCB13-5954-44C7-B116-ED8CC4E27392}" presName="cycle" presStyleCnt="0"/>
      <dgm:spPr/>
    </dgm:pt>
    <dgm:pt modelId="{D32607A1-4F41-4822-93DD-7162ADF50DDD}" type="pres">
      <dgm:prSet presAssocID="{65DBCB13-5954-44C7-B116-ED8CC4E27392}" presName="centerShape" presStyleCnt="0"/>
      <dgm:spPr/>
    </dgm:pt>
    <dgm:pt modelId="{1EB810E8-906A-4DF0-A003-8A705B24CDDF}" type="pres">
      <dgm:prSet presAssocID="{65DBCB13-5954-44C7-B116-ED8CC4E27392}" presName="connSite" presStyleLbl="node1" presStyleIdx="0" presStyleCnt="4"/>
      <dgm:spPr/>
    </dgm:pt>
    <dgm:pt modelId="{9B585E0A-1942-4E0B-B3C3-1BD01981A381}" type="pres">
      <dgm:prSet presAssocID="{65DBCB13-5954-44C7-B116-ED8CC4E27392}" presName="visible" presStyleLbl="node1" presStyleIdx="0" presStyleCnt="4" custLinFactNeighborX="278" custLinFactNeighborY="-698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1010D4D-32A8-43CF-BDAD-37E3BC748E6B}" type="pres">
      <dgm:prSet presAssocID="{0F87C8D1-CD4A-48FE-A31B-E34F5F1FF572}" presName="Name25" presStyleLbl="parChTrans1D1" presStyleIdx="0" presStyleCnt="3"/>
      <dgm:spPr/>
    </dgm:pt>
    <dgm:pt modelId="{4405DE27-8DDB-49B2-BA2E-3AA6E5AE494B}" type="pres">
      <dgm:prSet presAssocID="{1A767CDD-E1F6-43B6-89D4-1909509D72E2}" presName="node" presStyleCnt="0"/>
      <dgm:spPr/>
    </dgm:pt>
    <dgm:pt modelId="{4362679F-B9B6-4F72-B27A-EE39F09D7495}" type="pres">
      <dgm:prSet presAssocID="{1A767CDD-E1F6-43B6-89D4-1909509D72E2}" presName="parentNode" presStyleLbl="node1" presStyleIdx="1" presStyleCnt="4" custLinFactNeighborX="10" custLinFactNeighborY="13447">
        <dgm:presLayoutVars>
          <dgm:chMax val="1"/>
          <dgm:bulletEnabled val="1"/>
        </dgm:presLayoutVars>
      </dgm:prSet>
      <dgm:spPr/>
    </dgm:pt>
    <dgm:pt modelId="{8364E7D0-0259-47B5-9138-3B304DE39DCD}" type="pres">
      <dgm:prSet presAssocID="{1A767CDD-E1F6-43B6-89D4-1909509D72E2}" presName="childNode" presStyleLbl="revTx" presStyleIdx="0" presStyleCnt="3">
        <dgm:presLayoutVars>
          <dgm:bulletEnabled val="1"/>
        </dgm:presLayoutVars>
      </dgm:prSet>
      <dgm:spPr/>
    </dgm:pt>
    <dgm:pt modelId="{85DF7543-DE0E-47B7-B7EC-0115338BA44D}" type="pres">
      <dgm:prSet presAssocID="{CFA735C9-698A-4FC0-BDD2-72051FFD305B}" presName="Name25" presStyleLbl="parChTrans1D1" presStyleIdx="1" presStyleCnt="3"/>
      <dgm:spPr/>
    </dgm:pt>
    <dgm:pt modelId="{8E8EF8F4-299B-4053-B386-0924861BDD99}" type="pres">
      <dgm:prSet presAssocID="{F98A908C-A467-438F-BBC9-D685A4299A82}" presName="node" presStyleCnt="0"/>
      <dgm:spPr/>
    </dgm:pt>
    <dgm:pt modelId="{5958033A-9402-4859-8348-E89B2EA06EE3}" type="pres">
      <dgm:prSet presAssocID="{F98A908C-A467-438F-BBC9-D685A4299A82}" presName="parentNode" presStyleLbl="node1" presStyleIdx="2" presStyleCnt="4" custLinFactY="17164" custLinFactNeighborX="-71198" custLinFactNeighborY="100000">
        <dgm:presLayoutVars>
          <dgm:chMax val="1"/>
          <dgm:bulletEnabled val="1"/>
        </dgm:presLayoutVars>
      </dgm:prSet>
      <dgm:spPr/>
    </dgm:pt>
    <dgm:pt modelId="{75B113C8-6960-4C1B-ACD4-455126153F67}" type="pres">
      <dgm:prSet presAssocID="{F98A908C-A467-438F-BBC9-D685A4299A82}" presName="childNode" presStyleLbl="revTx" presStyleIdx="1" presStyleCnt="3">
        <dgm:presLayoutVars>
          <dgm:bulletEnabled val="1"/>
        </dgm:presLayoutVars>
      </dgm:prSet>
      <dgm:spPr/>
    </dgm:pt>
    <dgm:pt modelId="{FA1D1C80-D37A-4C0C-BA4E-D24841127D44}" type="pres">
      <dgm:prSet presAssocID="{35BD2DDB-A896-4543-9D93-2EF509A75D1D}" presName="Name25" presStyleLbl="parChTrans1D1" presStyleIdx="2" presStyleCnt="3"/>
      <dgm:spPr/>
    </dgm:pt>
    <dgm:pt modelId="{29C9B14D-B6C0-40C5-9EB2-1A893526D04D}" type="pres">
      <dgm:prSet presAssocID="{5445BC47-D187-4C00-9FEA-E6E3069A4D41}" presName="node" presStyleCnt="0"/>
      <dgm:spPr/>
    </dgm:pt>
    <dgm:pt modelId="{E91BAC87-3F7C-444C-913D-B32FC05BD3A6}" type="pres">
      <dgm:prSet presAssocID="{5445BC47-D187-4C00-9FEA-E6E3069A4D41}" presName="parentNode" presStyleLbl="node1" presStyleIdx="3" presStyleCnt="4" custScaleY="104159" custLinFactY="-22302" custLinFactNeighborX="9850" custLinFactNeighborY="-100000">
        <dgm:presLayoutVars>
          <dgm:chMax val="1"/>
          <dgm:bulletEnabled val="1"/>
        </dgm:presLayoutVars>
      </dgm:prSet>
      <dgm:spPr/>
    </dgm:pt>
    <dgm:pt modelId="{F3C11EC4-5C83-4F58-A874-EC47CE95BB86}" type="pres">
      <dgm:prSet presAssocID="{5445BC47-D187-4C00-9FEA-E6E3069A4D41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D5B9A30A-2EB0-4474-94F7-764E9CE2B190}" type="presOf" srcId="{65DBCB13-5954-44C7-B116-ED8CC4E27392}" destId="{E9C35919-0EF1-4C4D-9A38-BEEDC7F5AF78}" srcOrd="0" destOrd="0" presId="urn:microsoft.com/office/officeart/2005/8/layout/radial2"/>
    <dgm:cxn modelId="{DDC4E60F-1929-4DEB-82CE-7A94A83D0B9D}" type="presOf" srcId="{CFA735C9-698A-4FC0-BDD2-72051FFD305B}" destId="{85DF7543-DE0E-47B7-B7EC-0115338BA44D}" srcOrd="0" destOrd="0" presId="urn:microsoft.com/office/officeart/2005/8/layout/radial2"/>
    <dgm:cxn modelId="{88A37210-A093-470A-86FA-4694841197D7}" srcId="{F98A908C-A467-438F-BBC9-D685A4299A82}" destId="{05E4AB91-0EE5-4534-80F9-E88359EA5B10}" srcOrd="1" destOrd="0" parTransId="{25AD7A75-1C01-46B5-AACA-7AB717691042}" sibTransId="{2216535C-B344-467A-BCE0-314999D51ADE}"/>
    <dgm:cxn modelId="{4B33373A-33EE-40EE-B5A8-57397C67AB29}" type="presOf" srcId="{35BD2DDB-A896-4543-9D93-2EF509A75D1D}" destId="{FA1D1C80-D37A-4C0C-BA4E-D24841127D44}" srcOrd="0" destOrd="0" presId="urn:microsoft.com/office/officeart/2005/8/layout/radial2"/>
    <dgm:cxn modelId="{97CD773A-810E-4DCD-87C1-FF342D9FF7CD}" srcId="{1A767CDD-E1F6-43B6-89D4-1909509D72E2}" destId="{4060F705-C117-4B7C-B508-D7FF72E96D1F}" srcOrd="1" destOrd="0" parTransId="{273D2DA4-AAC3-436A-8211-6449F85D5B2F}" sibTransId="{7B3047A9-75F9-455A-9AC7-9C03AE1933C1}"/>
    <dgm:cxn modelId="{50C17040-4CF8-4BDF-BA8D-232FDA1CCBE9}" type="presOf" srcId="{4060F705-C117-4B7C-B508-D7FF72E96D1F}" destId="{8364E7D0-0259-47B5-9138-3B304DE39DCD}" srcOrd="0" destOrd="1" presId="urn:microsoft.com/office/officeart/2005/8/layout/radial2"/>
    <dgm:cxn modelId="{4410A35D-17AD-4A57-AD98-B3E6029EA06F}" srcId="{1A767CDD-E1F6-43B6-89D4-1909509D72E2}" destId="{C918041F-82F3-46D7-AE84-A4518C484E62}" srcOrd="0" destOrd="0" parTransId="{B1B2D164-EE99-44A1-B3DA-17C1E753BB93}" sibTransId="{020A36A6-398E-492E-9AFC-CBE21DC4ED0A}"/>
    <dgm:cxn modelId="{FD5E5762-4751-4892-94F8-A204CD8442BD}" type="presOf" srcId="{0F87C8D1-CD4A-48FE-A31B-E34F5F1FF572}" destId="{51010D4D-32A8-43CF-BDAD-37E3BC748E6B}" srcOrd="0" destOrd="0" presId="urn:microsoft.com/office/officeart/2005/8/layout/radial2"/>
    <dgm:cxn modelId="{F87E9D44-4F29-449B-9EFD-CFD3F5130CFA}" type="presOf" srcId="{EA619442-5C6B-4DAA-B698-74CD90BF77E0}" destId="{F3C11EC4-5C83-4F58-A874-EC47CE95BB86}" srcOrd="0" destOrd="1" presId="urn:microsoft.com/office/officeart/2005/8/layout/radial2"/>
    <dgm:cxn modelId="{3063DB4D-4E35-419D-9AD3-71C7997E1349}" type="presOf" srcId="{FD8E24A2-1C86-4353-BC62-D377F08DCDB3}" destId="{75B113C8-6960-4C1B-ACD4-455126153F67}" srcOrd="0" destOrd="2" presId="urn:microsoft.com/office/officeart/2005/8/layout/radial2"/>
    <dgm:cxn modelId="{4BCC2877-7635-4AE2-9B0B-6A9646FCC971}" type="presOf" srcId="{1A767CDD-E1F6-43B6-89D4-1909509D72E2}" destId="{4362679F-B9B6-4F72-B27A-EE39F09D7495}" srcOrd="0" destOrd="0" presId="urn:microsoft.com/office/officeart/2005/8/layout/radial2"/>
    <dgm:cxn modelId="{4643F759-152C-43EC-9D14-C95138AE3906}" type="presOf" srcId="{5445BC47-D187-4C00-9FEA-E6E3069A4D41}" destId="{E91BAC87-3F7C-444C-913D-B32FC05BD3A6}" srcOrd="0" destOrd="0" presId="urn:microsoft.com/office/officeart/2005/8/layout/radial2"/>
    <dgm:cxn modelId="{9147128E-6A5E-4B72-A7EC-B7E40246FF38}" type="presOf" srcId="{C918041F-82F3-46D7-AE84-A4518C484E62}" destId="{8364E7D0-0259-47B5-9138-3B304DE39DCD}" srcOrd="0" destOrd="0" presId="urn:microsoft.com/office/officeart/2005/8/layout/radial2"/>
    <dgm:cxn modelId="{098B0F92-8D62-4B0D-B78D-BC71CF474EB1}" srcId="{F98A908C-A467-438F-BBC9-D685A4299A82}" destId="{3B7934DB-37EA-4DC3-B350-C7A22B3F7858}" srcOrd="0" destOrd="0" parTransId="{8780C3C7-07D3-4E03-A2E9-BCBF7CFB17AC}" sibTransId="{884B95AA-20ED-42D1-9396-87DD1E2B0973}"/>
    <dgm:cxn modelId="{B7E8D999-A87D-41E5-AF52-02EC081727CA}" type="presOf" srcId="{F98A908C-A467-438F-BBC9-D685A4299A82}" destId="{5958033A-9402-4859-8348-E89B2EA06EE3}" srcOrd="0" destOrd="0" presId="urn:microsoft.com/office/officeart/2005/8/layout/radial2"/>
    <dgm:cxn modelId="{5DD6ABA3-A9A4-43E6-8B65-2D6D1BDABF0C}" type="presOf" srcId="{3B7934DB-37EA-4DC3-B350-C7A22B3F7858}" destId="{75B113C8-6960-4C1B-ACD4-455126153F67}" srcOrd="0" destOrd="0" presId="urn:microsoft.com/office/officeart/2005/8/layout/radial2"/>
    <dgm:cxn modelId="{EF31BAA3-0FD9-4F4C-B309-7BF99A3E8A3C}" type="presOf" srcId="{05E4AB91-0EE5-4534-80F9-E88359EA5B10}" destId="{75B113C8-6960-4C1B-ACD4-455126153F67}" srcOrd="0" destOrd="1" presId="urn:microsoft.com/office/officeart/2005/8/layout/radial2"/>
    <dgm:cxn modelId="{5B419DAE-90B1-4669-A378-6C8AA47AEA12}" srcId="{65DBCB13-5954-44C7-B116-ED8CC4E27392}" destId="{F98A908C-A467-438F-BBC9-D685A4299A82}" srcOrd="1" destOrd="0" parTransId="{CFA735C9-698A-4FC0-BDD2-72051FFD305B}" sibTransId="{01B70A14-5C80-4031-8ECF-53CD70E5E46F}"/>
    <dgm:cxn modelId="{3B1744B4-281A-4BEF-AA46-C8D0F425AB6A}" type="presOf" srcId="{B16E29D1-728E-48A1-A447-1D7884E1DBEB}" destId="{75B113C8-6960-4C1B-ACD4-455126153F67}" srcOrd="0" destOrd="3" presId="urn:microsoft.com/office/officeart/2005/8/layout/radial2"/>
    <dgm:cxn modelId="{6F7C8DC0-285C-40F5-A9B5-532D6E14FC25}" type="presOf" srcId="{D090A74A-AC35-46A5-B458-AE5A22861D67}" destId="{F3C11EC4-5C83-4F58-A874-EC47CE95BB86}" srcOrd="0" destOrd="0" presId="urn:microsoft.com/office/officeart/2005/8/layout/radial2"/>
    <dgm:cxn modelId="{4E0F81D5-6480-48A4-BE13-0C5EF3774800}" srcId="{65DBCB13-5954-44C7-B116-ED8CC4E27392}" destId="{1A767CDD-E1F6-43B6-89D4-1909509D72E2}" srcOrd="0" destOrd="0" parTransId="{0F87C8D1-CD4A-48FE-A31B-E34F5F1FF572}" sibTransId="{1E60FABA-3A9E-468B-926C-626A66C79B5E}"/>
    <dgm:cxn modelId="{EC1781D6-FB45-44F2-B93A-DB5349C341B1}" srcId="{5445BC47-D187-4C00-9FEA-E6E3069A4D41}" destId="{EA619442-5C6B-4DAA-B698-74CD90BF77E0}" srcOrd="1" destOrd="0" parTransId="{DAD1BA87-E6A0-4ED9-8095-C0449F25B439}" sibTransId="{08B4CD1F-BAC2-4208-9A03-48B0CA41EF0F}"/>
    <dgm:cxn modelId="{9C879CE0-9931-4345-B776-D594FE3494C9}" srcId="{F98A908C-A467-438F-BBC9-D685A4299A82}" destId="{B16E29D1-728E-48A1-A447-1D7884E1DBEB}" srcOrd="3" destOrd="0" parTransId="{C0DED219-25C4-4C60-B07F-0BC1DFACD3EE}" sibTransId="{2DBCF2C1-D9E8-4786-9AC9-DAD1F0552AE9}"/>
    <dgm:cxn modelId="{BF9B8CE5-3D84-48FC-9DB0-C876E1C7AEDA}" srcId="{65DBCB13-5954-44C7-B116-ED8CC4E27392}" destId="{5445BC47-D187-4C00-9FEA-E6E3069A4D41}" srcOrd="2" destOrd="0" parTransId="{35BD2DDB-A896-4543-9D93-2EF509A75D1D}" sibTransId="{1E69BB58-BE34-4E97-A3A5-3C6F6967784E}"/>
    <dgm:cxn modelId="{42E2E1E5-F3DE-4469-B031-6630D12881AE}" srcId="{5445BC47-D187-4C00-9FEA-E6E3069A4D41}" destId="{D090A74A-AC35-46A5-B458-AE5A22861D67}" srcOrd="0" destOrd="0" parTransId="{1C8E0288-CA2E-4A04-9B9D-84AD3EF1333D}" sibTransId="{48D7282C-31E3-468E-99CD-BF1A4AB5338E}"/>
    <dgm:cxn modelId="{39E917EC-B766-495F-BE51-F8C9996786B1}" srcId="{F98A908C-A467-438F-BBC9-D685A4299A82}" destId="{FD8E24A2-1C86-4353-BC62-D377F08DCDB3}" srcOrd="2" destOrd="0" parTransId="{59145AFB-B8C2-40C9-8BA8-01AF2F3D7BE0}" sibTransId="{C28598CF-7C9E-4231-99E7-50C65711ABA7}"/>
    <dgm:cxn modelId="{7E9E9712-A4E2-484B-A166-092FCEBC42AF}" type="presParOf" srcId="{E9C35919-0EF1-4C4D-9A38-BEEDC7F5AF78}" destId="{721F2017-DC7F-48C0-841B-01C313237EEA}" srcOrd="0" destOrd="0" presId="urn:microsoft.com/office/officeart/2005/8/layout/radial2"/>
    <dgm:cxn modelId="{629558B5-1DFB-4858-A8A3-0ED7010563B1}" type="presParOf" srcId="{721F2017-DC7F-48C0-841B-01C313237EEA}" destId="{D32607A1-4F41-4822-93DD-7162ADF50DDD}" srcOrd="0" destOrd="0" presId="urn:microsoft.com/office/officeart/2005/8/layout/radial2"/>
    <dgm:cxn modelId="{AFFFA0D1-2128-449C-B90C-11B4A2CC05F1}" type="presParOf" srcId="{D32607A1-4F41-4822-93DD-7162ADF50DDD}" destId="{1EB810E8-906A-4DF0-A003-8A705B24CDDF}" srcOrd="0" destOrd="0" presId="urn:microsoft.com/office/officeart/2005/8/layout/radial2"/>
    <dgm:cxn modelId="{F5B646DB-386A-449E-AEBA-4A2AB89E988F}" type="presParOf" srcId="{D32607A1-4F41-4822-93DD-7162ADF50DDD}" destId="{9B585E0A-1942-4E0B-B3C3-1BD01981A381}" srcOrd="1" destOrd="0" presId="urn:microsoft.com/office/officeart/2005/8/layout/radial2"/>
    <dgm:cxn modelId="{A36203C8-CBD9-469F-8F24-E5A0AF2231DA}" type="presParOf" srcId="{721F2017-DC7F-48C0-841B-01C313237EEA}" destId="{51010D4D-32A8-43CF-BDAD-37E3BC748E6B}" srcOrd="1" destOrd="0" presId="urn:microsoft.com/office/officeart/2005/8/layout/radial2"/>
    <dgm:cxn modelId="{F8BE66E4-E74D-4B5C-A024-8E4B26A310E2}" type="presParOf" srcId="{721F2017-DC7F-48C0-841B-01C313237EEA}" destId="{4405DE27-8DDB-49B2-BA2E-3AA6E5AE494B}" srcOrd="2" destOrd="0" presId="urn:microsoft.com/office/officeart/2005/8/layout/radial2"/>
    <dgm:cxn modelId="{8D543D51-7271-4E44-ADE3-61323719F396}" type="presParOf" srcId="{4405DE27-8DDB-49B2-BA2E-3AA6E5AE494B}" destId="{4362679F-B9B6-4F72-B27A-EE39F09D7495}" srcOrd="0" destOrd="0" presId="urn:microsoft.com/office/officeart/2005/8/layout/radial2"/>
    <dgm:cxn modelId="{D22E5A92-B6C4-4EF0-8906-F061D3BAD88A}" type="presParOf" srcId="{4405DE27-8DDB-49B2-BA2E-3AA6E5AE494B}" destId="{8364E7D0-0259-47B5-9138-3B304DE39DCD}" srcOrd="1" destOrd="0" presId="urn:microsoft.com/office/officeart/2005/8/layout/radial2"/>
    <dgm:cxn modelId="{D77619F4-5C6B-4180-863B-0AAB30106706}" type="presParOf" srcId="{721F2017-DC7F-48C0-841B-01C313237EEA}" destId="{85DF7543-DE0E-47B7-B7EC-0115338BA44D}" srcOrd="3" destOrd="0" presId="urn:microsoft.com/office/officeart/2005/8/layout/radial2"/>
    <dgm:cxn modelId="{867CA1DC-8C70-406D-8A98-A14D90447A4A}" type="presParOf" srcId="{721F2017-DC7F-48C0-841B-01C313237EEA}" destId="{8E8EF8F4-299B-4053-B386-0924861BDD99}" srcOrd="4" destOrd="0" presId="urn:microsoft.com/office/officeart/2005/8/layout/radial2"/>
    <dgm:cxn modelId="{67B446F7-EBC8-4A85-A933-4D7A105D7784}" type="presParOf" srcId="{8E8EF8F4-299B-4053-B386-0924861BDD99}" destId="{5958033A-9402-4859-8348-E89B2EA06EE3}" srcOrd="0" destOrd="0" presId="urn:microsoft.com/office/officeart/2005/8/layout/radial2"/>
    <dgm:cxn modelId="{09958CF0-55B7-4DB1-9C97-E80D9FB460CC}" type="presParOf" srcId="{8E8EF8F4-299B-4053-B386-0924861BDD99}" destId="{75B113C8-6960-4C1B-ACD4-455126153F67}" srcOrd="1" destOrd="0" presId="urn:microsoft.com/office/officeart/2005/8/layout/radial2"/>
    <dgm:cxn modelId="{D8B80A09-468C-4105-A9F9-A3B9356AEA81}" type="presParOf" srcId="{721F2017-DC7F-48C0-841B-01C313237EEA}" destId="{FA1D1C80-D37A-4C0C-BA4E-D24841127D44}" srcOrd="5" destOrd="0" presId="urn:microsoft.com/office/officeart/2005/8/layout/radial2"/>
    <dgm:cxn modelId="{C7CAFB3E-07CC-4011-8D62-DE800A58FBD5}" type="presParOf" srcId="{721F2017-DC7F-48C0-841B-01C313237EEA}" destId="{29C9B14D-B6C0-40C5-9EB2-1A893526D04D}" srcOrd="6" destOrd="0" presId="urn:microsoft.com/office/officeart/2005/8/layout/radial2"/>
    <dgm:cxn modelId="{AEB10560-458A-4A4E-A509-9A360A8AD511}" type="presParOf" srcId="{29C9B14D-B6C0-40C5-9EB2-1A893526D04D}" destId="{E91BAC87-3F7C-444C-913D-B32FC05BD3A6}" srcOrd="0" destOrd="0" presId="urn:microsoft.com/office/officeart/2005/8/layout/radial2"/>
    <dgm:cxn modelId="{AAC1D345-1EDF-4917-9D1B-A197EE434D60}" type="presParOf" srcId="{29C9B14D-B6C0-40C5-9EB2-1A893526D04D}" destId="{F3C11EC4-5C83-4F58-A874-EC47CE95BB8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D1C80-D37A-4C0C-BA4E-D24841127D44}">
      <dsp:nvSpPr>
        <dsp:cNvPr id="0" name=""/>
        <dsp:cNvSpPr/>
      </dsp:nvSpPr>
      <dsp:spPr>
        <a:xfrm rot="23035">
          <a:off x="2472368" y="2750569"/>
          <a:ext cx="575133" cy="63984"/>
        </a:xfrm>
        <a:custGeom>
          <a:avLst/>
          <a:gdLst/>
          <a:ahLst/>
          <a:cxnLst/>
          <a:rect l="0" t="0" r="0" b="0"/>
          <a:pathLst>
            <a:path>
              <a:moveTo>
                <a:pt x="0" y="31992"/>
              </a:moveTo>
              <a:lnTo>
                <a:pt x="575133" y="31992"/>
              </a:lnTo>
            </a:path>
          </a:pathLst>
        </a:custGeom>
        <a:noFill/>
        <a:ln w="25400" cap="flat" cmpd="sng" algn="ctr">
          <a:solidFill>
            <a:srgbClr val="444B4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DF7543-DE0E-47B7-B7EC-0115338BA44D}">
      <dsp:nvSpPr>
        <dsp:cNvPr id="0" name=""/>
        <dsp:cNvSpPr/>
      </dsp:nvSpPr>
      <dsp:spPr>
        <a:xfrm rot="2761780">
          <a:off x="2377814" y="3843317"/>
          <a:ext cx="397282" cy="63984"/>
        </a:xfrm>
        <a:custGeom>
          <a:avLst/>
          <a:gdLst/>
          <a:ahLst/>
          <a:cxnLst/>
          <a:rect l="0" t="0" r="0" b="0"/>
          <a:pathLst>
            <a:path>
              <a:moveTo>
                <a:pt x="0" y="31992"/>
              </a:moveTo>
              <a:lnTo>
                <a:pt x="397282" y="31992"/>
              </a:lnTo>
            </a:path>
          </a:pathLst>
        </a:custGeom>
        <a:noFill/>
        <a:ln w="25400" cap="flat" cmpd="sng" algn="ctr">
          <a:solidFill>
            <a:srgbClr val="444B4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010D4D-32A8-43CF-BDAD-37E3BC748E6B}">
      <dsp:nvSpPr>
        <dsp:cNvPr id="0" name=""/>
        <dsp:cNvSpPr/>
      </dsp:nvSpPr>
      <dsp:spPr>
        <a:xfrm rot="19286093">
          <a:off x="2371453" y="1689840"/>
          <a:ext cx="925466" cy="63984"/>
        </a:xfrm>
        <a:custGeom>
          <a:avLst/>
          <a:gdLst/>
          <a:ahLst/>
          <a:cxnLst/>
          <a:rect l="0" t="0" r="0" b="0"/>
          <a:pathLst>
            <a:path>
              <a:moveTo>
                <a:pt x="0" y="31992"/>
              </a:moveTo>
              <a:lnTo>
                <a:pt x="925466" y="31992"/>
              </a:lnTo>
            </a:path>
          </a:pathLst>
        </a:custGeom>
        <a:noFill/>
        <a:ln w="25400" cap="flat" cmpd="sng" algn="ctr">
          <a:solidFill>
            <a:srgbClr val="444B4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585E0A-1942-4E0B-B3C3-1BD01981A381}">
      <dsp:nvSpPr>
        <dsp:cNvPr id="0" name=""/>
        <dsp:cNvSpPr/>
      </dsp:nvSpPr>
      <dsp:spPr>
        <a:xfrm>
          <a:off x="153091" y="1214319"/>
          <a:ext cx="2737522" cy="273752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62679F-B9B6-4F72-B27A-EE39F09D7495}">
      <dsp:nvSpPr>
        <dsp:cNvPr id="0" name=""/>
        <dsp:cNvSpPr/>
      </dsp:nvSpPr>
      <dsp:spPr>
        <a:xfrm>
          <a:off x="3028880" y="189441"/>
          <a:ext cx="1532485" cy="1532485"/>
        </a:xfrm>
        <a:prstGeom prst="ellipse">
          <a:avLst/>
        </a:prstGeom>
        <a:solidFill>
          <a:srgbClr val="AAAF3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Mitigation</a:t>
          </a:r>
        </a:p>
      </dsp:txBody>
      <dsp:txXfrm>
        <a:off x="3253307" y="413868"/>
        <a:ext cx="1083631" cy="1083631"/>
      </dsp:txXfrm>
    </dsp:sp>
    <dsp:sp modelId="{8364E7D0-0259-47B5-9138-3B304DE39DCD}">
      <dsp:nvSpPr>
        <dsp:cNvPr id="0" name=""/>
        <dsp:cNvSpPr/>
      </dsp:nvSpPr>
      <dsp:spPr>
        <a:xfrm>
          <a:off x="4714614" y="189441"/>
          <a:ext cx="2298728" cy="1532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Greenhouse Gas Inventory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Climate Action Plan</a:t>
          </a:r>
        </a:p>
      </dsp:txBody>
      <dsp:txXfrm>
        <a:off x="4714614" y="189441"/>
        <a:ext cx="2298728" cy="1532485"/>
      </dsp:txXfrm>
    </dsp:sp>
    <dsp:sp modelId="{5958033A-9402-4859-8348-E89B2EA06EE3}">
      <dsp:nvSpPr>
        <dsp:cNvPr id="0" name=""/>
        <dsp:cNvSpPr/>
      </dsp:nvSpPr>
      <dsp:spPr>
        <a:xfrm>
          <a:off x="2480118" y="3803493"/>
          <a:ext cx="1532485" cy="1532485"/>
        </a:xfrm>
        <a:prstGeom prst="ellipse">
          <a:avLst/>
        </a:prstGeom>
        <a:solidFill>
          <a:srgbClr val="AAAF3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Resilience and</a:t>
          </a:r>
          <a:br>
            <a:rPr lang="en-US" sz="1600" kern="1200" dirty="0"/>
          </a:br>
          <a:r>
            <a:rPr lang="en-US" sz="1600" kern="1200" dirty="0"/>
            <a:t>Adaptation</a:t>
          </a:r>
        </a:p>
      </dsp:txBody>
      <dsp:txXfrm>
        <a:off x="2704545" y="4027920"/>
        <a:ext cx="1083631" cy="1083631"/>
      </dsp:txXfrm>
    </dsp:sp>
    <dsp:sp modelId="{75B113C8-6960-4C1B-ACD4-455126153F67}">
      <dsp:nvSpPr>
        <dsp:cNvPr id="0" name=""/>
        <dsp:cNvSpPr/>
      </dsp:nvSpPr>
      <dsp:spPr>
        <a:xfrm>
          <a:off x="4165852" y="3803493"/>
          <a:ext cx="2298728" cy="1532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Vulnerability</a:t>
          </a:r>
          <a:br>
            <a:rPr lang="en-US" sz="1700" kern="1200" dirty="0"/>
          </a:br>
          <a:r>
            <a:rPr lang="en-US" sz="1700" kern="1200" dirty="0"/>
            <a:t>Assessment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Scenario Planning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Sensitive Habitats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Wildland Fire</a:t>
          </a:r>
          <a:br>
            <a:rPr lang="en-US" sz="1700" kern="1200" dirty="0"/>
          </a:br>
          <a:r>
            <a:rPr lang="en-US" sz="1700" kern="1200" dirty="0"/>
            <a:t>Management</a:t>
          </a:r>
        </a:p>
      </dsp:txBody>
      <dsp:txXfrm>
        <a:off x="4165852" y="3803493"/>
        <a:ext cx="2298728" cy="1532485"/>
      </dsp:txXfrm>
    </dsp:sp>
    <dsp:sp modelId="{E91BAC87-3F7C-444C-913D-B32FC05BD3A6}">
      <dsp:nvSpPr>
        <dsp:cNvPr id="0" name=""/>
        <dsp:cNvSpPr/>
      </dsp:nvSpPr>
      <dsp:spPr>
        <a:xfrm>
          <a:off x="3047478" y="1934578"/>
          <a:ext cx="1642513" cy="1710825"/>
        </a:xfrm>
        <a:prstGeom prst="ellipse">
          <a:avLst/>
        </a:prstGeom>
        <a:solidFill>
          <a:srgbClr val="AAAF3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Sequestration</a:t>
          </a:r>
        </a:p>
      </dsp:txBody>
      <dsp:txXfrm>
        <a:off x="3288018" y="2185123"/>
        <a:ext cx="1161433" cy="1209735"/>
      </dsp:txXfrm>
    </dsp:sp>
    <dsp:sp modelId="{F3C11EC4-5C83-4F58-A874-EC47CE95BB86}">
      <dsp:nvSpPr>
        <dsp:cNvPr id="0" name=""/>
        <dsp:cNvSpPr/>
      </dsp:nvSpPr>
      <dsp:spPr>
        <a:xfrm>
          <a:off x="4854243" y="1934578"/>
          <a:ext cx="2463770" cy="1710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Assessment: Permanent Carbon Storage and Ongoing Carbon Sequestration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Land Management to Increase Carbon Sequestration</a:t>
          </a:r>
        </a:p>
      </dsp:txBody>
      <dsp:txXfrm>
        <a:off x="4854243" y="1934578"/>
        <a:ext cx="2463770" cy="17108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B0886DB-6C47-46D7-B238-A2A29732CA58}" type="datetime1">
              <a:rPr lang="en-US"/>
              <a:pPr>
                <a:defRPr/>
              </a:pPr>
              <a:t>3/15/2018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38E41A9-6563-435E-B012-2CB2AF8B78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76080D9-2933-42E0-854C-A027FD0087A9}" type="datetime1">
              <a:rPr lang="en-US"/>
              <a:pPr>
                <a:defRPr/>
              </a:pPr>
              <a:t>3/15/2018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8396279-6043-4F72-90CA-13BC038D2B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396279-6043-4F72-90CA-13BC038D2B2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143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851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429033-2384-4D31-AF93-6E3FA69F36F5}" type="slidenum">
              <a:rPr lang="en-US" altLang="en-US">
                <a:solidFill>
                  <a:srgbClr val="000000"/>
                </a:solidFill>
                <a:latin typeface="Times" panose="02020603050405020304" pitchFamily="18" charset="0"/>
              </a:rPr>
              <a:pPr defTabSz="98515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en-US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7247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851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429033-2384-4D31-AF93-6E3FA69F36F5}" type="slidenum">
              <a:rPr lang="en-US" altLang="en-US">
                <a:solidFill>
                  <a:srgbClr val="000000"/>
                </a:solidFill>
                <a:latin typeface="Times" panose="02020603050405020304" pitchFamily="18" charset="0"/>
              </a:rPr>
              <a:pPr defTabSz="98515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en-US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7595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851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429033-2384-4D31-AF93-6E3FA69F36F5}" type="slidenum">
              <a:rPr lang="en-US" altLang="en-US">
                <a:solidFill>
                  <a:srgbClr val="000000"/>
                </a:solidFill>
                <a:latin typeface="Times" panose="02020603050405020304" pitchFamily="18" charset="0"/>
              </a:rPr>
              <a:pPr defTabSz="98515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en-US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8223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851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429033-2384-4D31-AF93-6E3FA69F36F5}" type="slidenum">
              <a:rPr lang="en-US" altLang="en-US">
                <a:solidFill>
                  <a:srgbClr val="000000"/>
                </a:solidFill>
                <a:latin typeface="Times" panose="02020603050405020304" pitchFamily="18" charset="0"/>
              </a:rPr>
              <a:pPr defTabSz="98515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altLang="en-US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2688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851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429033-2384-4D31-AF93-6E3FA69F36F5}" type="slidenum">
              <a:rPr lang="en-US" altLang="en-US">
                <a:solidFill>
                  <a:srgbClr val="000000"/>
                </a:solidFill>
                <a:latin typeface="Times" panose="02020603050405020304" pitchFamily="18" charset="0"/>
              </a:rPr>
              <a:pPr defTabSz="98515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en-US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645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851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429033-2384-4D31-AF93-6E3FA69F36F5}" type="slidenum">
              <a:rPr lang="en-US" altLang="en-US">
                <a:solidFill>
                  <a:srgbClr val="000000"/>
                </a:solidFill>
                <a:latin typeface="Times" panose="02020603050405020304" pitchFamily="18" charset="0"/>
              </a:rPr>
              <a:pPr defTabSz="98515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altLang="en-US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90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851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429033-2384-4D31-AF93-6E3FA69F36F5}" type="slidenum">
              <a:rPr lang="en-US" altLang="en-US">
                <a:solidFill>
                  <a:srgbClr val="000000"/>
                </a:solidFill>
                <a:latin typeface="Times" panose="02020603050405020304" pitchFamily="18" charset="0"/>
              </a:rPr>
              <a:pPr defTabSz="98515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altLang="en-US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1077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851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429033-2384-4D31-AF93-6E3FA69F36F5}" type="slidenum">
              <a:rPr lang="en-US" altLang="en-US">
                <a:solidFill>
                  <a:srgbClr val="000000"/>
                </a:solidFill>
                <a:latin typeface="Times" panose="02020603050405020304" pitchFamily="18" charset="0"/>
              </a:rPr>
              <a:pPr defTabSz="98515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en-US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296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851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429033-2384-4D31-AF93-6E3FA69F36F5}" type="slidenum">
              <a:rPr lang="en-US" altLang="en-US">
                <a:solidFill>
                  <a:srgbClr val="000000"/>
                </a:solidFill>
                <a:latin typeface="Times" panose="02020603050405020304" pitchFamily="18" charset="0"/>
              </a:rPr>
              <a:pPr defTabSz="98515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altLang="en-US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385727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851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429033-2384-4D31-AF93-6E3FA69F36F5}" type="slidenum">
              <a:rPr lang="en-US" altLang="en-US">
                <a:solidFill>
                  <a:srgbClr val="000000"/>
                </a:solidFill>
                <a:latin typeface="Times" panose="02020603050405020304" pitchFamily="18" charset="0"/>
              </a:rPr>
              <a:pPr defTabSz="98515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altLang="en-US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3595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851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429033-2384-4D31-AF93-6E3FA69F36F5}" type="slidenum">
              <a:rPr lang="en-US" altLang="en-US">
                <a:solidFill>
                  <a:srgbClr val="000000"/>
                </a:solidFill>
                <a:latin typeface="Times" panose="02020603050405020304" pitchFamily="18" charset="0"/>
              </a:rPr>
              <a:pPr defTabSz="98515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en-US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9348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851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429033-2384-4D31-AF93-6E3FA69F36F5}" type="slidenum">
              <a:rPr lang="en-US" altLang="en-US">
                <a:solidFill>
                  <a:srgbClr val="000000"/>
                </a:solidFill>
                <a:latin typeface="Times" panose="02020603050405020304" pitchFamily="18" charset="0"/>
              </a:rPr>
              <a:pPr defTabSz="98515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altLang="en-US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6107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851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429033-2384-4D31-AF93-6E3FA69F36F5}" type="slidenum">
              <a:rPr lang="en-US" altLang="en-US">
                <a:solidFill>
                  <a:srgbClr val="000000"/>
                </a:solidFill>
                <a:latin typeface="Times" panose="02020603050405020304" pitchFamily="18" charset="0"/>
              </a:rPr>
              <a:pPr defTabSz="98515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altLang="en-US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2346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851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429033-2384-4D31-AF93-6E3FA69F36F5}" type="slidenum">
              <a:rPr lang="en-US" altLang="en-US">
                <a:solidFill>
                  <a:srgbClr val="000000"/>
                </a:solidFill>
                <a:latin typeface="Times" panose="02020603050405020304" pitchFamily="18" charset="0"/>
              </a:rPr>
              <a:pPr defTabSz="98515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altLang="en-US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7587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851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429033-2384-4D31-AF93-6E3FA69F36F5}" type="slidenum">
              <a:rPr lang="en-US" altLang="en-US">
                <a:solidFill>
                  <a:srgbClr val="000000"/>
                </a:solidFill>
                <a:latin typeface="Times" panose="02020603050405020304" pitchFamily="18" charset="0"/>
              </a:rPr>
              <a:pPr defTabSz="98515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altLang="en-US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2867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851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429033-2384-4D31-AF93-6E3FA69F36F5}" type="slidenum">
              <a:rPr lang="en-US" altLang="en-US">
                <a:solidFill>
                  <a:srgbClr val="000000"/>
                </a:solidFill>
                <a:latin typeface="Times" panose="02020603050405020304" pitchFamily="18" charset="0"/>
              </a:rPr>
              <a:pPr defTabSz="98515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en-US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6333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2356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851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429033-2384-4D31-AF93-6E3FA69F36F5}" type="slidenum">
              <a:rPr lang="en-US" altLang="en-US">
                <a:solidFill>
                  <a:srgbClr val="000000"/>
                </a:solidFill>
                <a:latin typeface="Times" panose="02020603050405020304" pitchFamily="18" charset="0"/>
              </a:rPr>
              <a:pPr defTabSz="98515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en-US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5655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851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429033-2384-4D31-AF93-6E3FA69F36F5}" type="slidenum">
              <a:rPr lang="en-US" altLang="en-US">
                <a:solidFill>
                  <a:srgbClr val="000000"/>
                </a:solidFill>
                <a:latin typeface="Times" panose="02020603050405020304" pitchFamily="18" charset="0"/>
              </a:rPr>
              <a:pPr defTabSz="98515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en-US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6417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8515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429033-2384-4D31-AF93-6E3FA69F36F5}" type="slidenum">
              <a:rPr lang="en-US" altLang="en-US">
                <a:solidFill>
                  <a:srgbClr val="000000"/>
                </a:solidFill>
                <a:latin typeface="Times" panose="02020603050405020304" pitchFamily="18" charset="0"/>
              </a:rPr>
              <a:pPr defTabSz="98515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en-US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105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072640" y="1828800"/>
            <a:ext cx="4968240" cy="352552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25D53-F888-4B31-820D-9D2744ACDF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16E4302-78B0-4D55-83A6-109A4B8349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0" y="982028"/>
            <a:ext cx="9144000" cy="5875971"/>
          </a:xfrm>
          <a:solidFill>
            <a:schemeClr val="accent3">
              <a:lumMod val="40000"/>
              <a:lumOff val="60000"/>
            </a:schemeClr>
          </a:solidFill>
          <a:ln w="698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0" cy="726141"/>
          </a:xfrm>
          <a:custGeom>
            <a:avLst/>
            <a:gdLst/>
            <a:ahLst/>
            <a:cxnLst/>
            <a:rect l="l" t="t" r="r" b="b"/>
            <a:pathLst>
              <a:path h="822960">
                <a:moveTo>
                  <a:pt x="0" y="0"/>
                </a:moveTo>
                <a:lnTo>
                  <a:pt x="0" y="822959"/>
                </a:lnTo>
              </a:path>
            </a:pathLst>
          </a:custGeom>
          <a:ln w="3175">
            <a:solidFill>
              <a:srgbClr val="5E7E9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3/15/2018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7493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934720" y="1687513"/>
            <a:ext cx="7656402" cy="639762"/>
          </a:xfrm>
        </p:spPr>
        <p:txBody>
          <a:bodyPr/>
          <a:lstStyle>
            <a:lvl1pPr marL="0" indent="0" algn="l">
              <a:lnSpc>
                <a:spcPts val="22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29919" y="2408555"/>
            <a:ext cx="7961203" cy="395128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926672" y="0"/>
            <a:ext cx="7664450" cy="99167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22E0BCCB-0270-444D-8FA1-672C6F5678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0FC89-022B-462D-821A-E5D6E1ECC4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4720" y="1687513"/>
            <a:ext cx="3710305" cy="639762"/>
          </a:xfrm>
        </p:spPr>
        <p:txBody>
          <a:bodyPr/>
          <a:lstStyle>
            <a:lvl1pPr marL="0" indent="0" algn="l">
              <a:lnSpc>
                <a:spcPts val="22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19" y="2408555"/>
            <a:ext cx="4015105" cy="395128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8240" y="1687513"/>
            <a:ext cx="3728720" cy="639762"/>
          </a:xfrm>
        </p:spPr>
        <p:txBody>
          <a:bodyPr/>
          <a:lstStyle>
            <a:lvl1pPr marL="0" indent="0" algn="l">
              <a:lnSpc>
                <a:spcPts val="2200"/>
              </a:lnSpc>
              <a:spcAft>
                <a:spcPts val="1800"/>
              </a:spcAft>
              <a:buNone/>
              <a:defRPr sz="2400" b="0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5185" y="2408555"/>
            <a:ext cx="4041775" cy="395128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FF8099E-9116-45A4-8629-3DC47A6E95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760" y="1691640"/>
            <a:ext cx="4028440" cy="4525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buNone/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520" y="1691640"/>
            <a:ext cx="4038600" cy="4525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9B53649-B107-465E-9410-9C47FE4D6C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934720" y="1687513"/>
            <a:ext cx="3710305" cy="639762"/>
          </a:xfrm>
        </p:spPr>
        <p:txBody>
          <a:bodyPr/>
          <a:lstStyle>
            <a:lvl1pPr marL="0" indent="0" algn="l">
              <a:lnSpc>
                <a:spcPts val="22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29919" y="2408555"/>
            <a:ext cx="4015105" cy="395128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4815840" y="1447800"/>
            <a:ext cx="3596640" cy="4505960"/>
          </a:xfrm>
          <a:noFill/>
          <a:ln w="38100" cap="flat" cmpd="sng" algn="ctr">
            <a:solidFill>
              <a:srgbClr val="384F1F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27100" y="0"/>
            <a:ext cx="7664450" cy="992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64BBC48-9EE9-421A-8FC8-A6CC9A290A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934720" y="5486400"/>
            <a:ext cx="7264400" cy="639762"/>
          </a:xfrm>
        </p:spPr>
        <p:txBody>
          <a:bodyPr anchor="ctr"/>
          <a:lstStyle>
            <a:lvl1pPr marL="0" indent="0" algn="ctr">
              <a:lnSpc>
                <a:spcPts val="2200"/>
              </a:lnSpc>
              <a:buNone/>
              <a:defRPr sz="2000" b="0">
                <a:solidFill>
                  <a:srgbClr val="384F1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27100" y="0"/>
            <a:ext cx="7664450" cy="992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1600200" y="1447800"/>
            <a:ext cx="6019800" cy="4038600"/>
          </a:xfrm>
          <a:noFill/>
          <a:ln w="38100" cap="flat" cmpd="sng" algn="ctr">
            <a:solidFill>
              <a:srgbClr val="384F1F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5A69763-8811-449F-A828-5BC92E661B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0"/>
          <p:cNvGrpSpPr>
            <a:grpSpLocks/>
          </p:cNvGrpSpPr>
          <p:nvPr userDrawn="1"/>
        </p:nvGrpSpPr>
        <p:grpSpPr bwMode="auto">
          <a:xfrm>
            <a:off x="0" y="0"/>
            <a:ext cx="9144000" cy="2401888"/>
            <a:chOff x="0" y="0"/>
            <a:chExt cx="5760" cy="1513"/>
          </a:xfrm>
        </p:grpSpPr>
        <p:pic>
          <p:nvPicPr>
            <p:cNvPr id="6" name="Picture 21" descr="OS_Band copy"/>
            <p:cNvPicPr>
              <a:picLocks noChangeAspect="1" noChangeArrowheads="1"/>
            </p:cNvPicPr>
            <p:nvPr/>
          </p:nvPicPr>
          <p:blipFill>
            <a:blip r:embed="rId2"/>
            <a:srcRect r="2319"/>
            <a:stretch>
              <a:fillRect/>
            </a:stretch>
          </p:blipFill>
          <p:spPr bwMode="auto">
            <a:xfrm>
              <a:off x="0" y="0"/>
              <a:ext cx="5760" cy="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2" descr="OS_Logo"/>
            <p:cNvPicPr>
              <a:picLocks noChangeAspect="1" noChangeArrowheads="1"/>
            </p:cNvPicPr>
            <p:nvPr/>
          </p:nvPicPr>
          <p:blipFill>
            <a:blip r:embed="rId3"/>
            <a:srcRect t="6615"/>
            <a:stretch>
              <a:fillRect/>
            </a:stretch>
          </p:blipFill>
          <p:spPr bwMode="auto">
            <a:xfrm>
              <a:off x="469" y="144"/>
              <a:ext cx="772" cy="1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22" descr="OS_Logo"/>
          <p:cNvPicPr>
            <a:picLocks noChangeAspect="1" noChangeArrowheads="1"/>
          </p:cNvPicPr>
          <p:nvPr/>
        </p:nvPicPr>
        <p:blipFill>
          <a:blip r:embed="rId3"/>
          <a:srcRect t="6615"/>
          <a:stretch>
            <a:fillRect/>
          </a:stretch>
        </p:blipFill>
        <p:spPr bwMode="auto">
          <a:xfrm>
            <a:off x="744538" y="228600"/>
            <a:ext cx="1225550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406525"/>
            <a:ext cx="9144000" cy="5451475"/>
          </a:xfrm>
          <a:solidFill>
            <a:schemeClr val="accent3">
              <a:lumMod val="40000"/>
              <a:lumOff val="60000"/>
            </a:schemeClr>
          </a:solidFill>
          <a:ln w="698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06320" y="294640"/>
            <a:ext cx="6268720" cy="992188"/>
          </a:xfrm>
        </p:spPr>
        <p:txBody>
          <a:bodyPr/>
          <a:lstStyle>
            <a:lvl1pPr>
              <a:defRPr sz="340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40640" y="6552883"/>
            <a:ext cx="9042400" cy="305117"/>
          </a:xfrm>
        </p:spPr>
        <p:txBody>
          <a:bodyPr/>
          <a:lstStyle>
            <a:lvl1pPr algn="r">
              <a:buFontTx/>
              <a:buNone/>
              <a:defRPr sz="900">
                <a:solidFill>
                  <a:srgbClr val="384F1F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2051684" y="1828800"/>
            <a:ext cx="5090795" cy="34544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5556E-2B85-441A-9BBA-AC672FA3E9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S_MasterRev.JP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27100" y="0"/>
            <a:ext cx="766445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9125" y="1711325"/>
            <a:ext cx="8077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3013" y="6451600"/>
            <a:ext cx="2809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700" b="1">
                <a:solidFill>
                  <a:srgbClr val="898989"/>
                </a:solidFill>
                <a:latin typeface="Futura Condensed" charset="0"/>
                <a:ea typeface="Futura Condensed" charset="0"/>
                <a:cs typeface="Futura Condensed" charset="0"/>
              </a:defRPr>
            </a:lvl1pPr>
          </a:lstStyle>
          <a:p>
            <a:pPr>
              <a:defRPr/>
            </a:pPr>
            <a:fld id="{F79B2E15-B7A2-4085-B6B0-BD977BD068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3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14" r:id="rId9"/>
    <p:sldLayoutId id="2147483915" r:id="rId10"/>
    <p:sldLayoutId id="2147483923" r:id="rId11"/>
    <p:sldLayoutId id="2147483924" r:id="rId12"/>
    <p:sldLayoutId id="2147483925" r:id="rId13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Gill Sans MT"/>
          <a:ea typeface="ＭＳ Ｐゴシック" charset="-128"/>
          <a:cs typeface="Gill Sans MT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MT" charset="-18"/>
          <a:ea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MT" charset="-18"/>
          <a:ea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MT" charset="-18"/>
          <a:ea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MT" charset="-18"/>
          <a:ea typeface="ＭＳ Ｐゴシック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Std" charset="0"/>
          <a:ea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Std" charset="0"/>
          <a:ea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Std" charset="0"/>
          <a:ea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Std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lnSpc>
          <a:spcPts val="2200"/>
        </a:lnSpc>
        <a:spcBef>
          <a:spcPct val="20000"/>
        </a:spcBef>
        <a:spcAft>
          <a:spcPct val="0"/>
        </a:spcAft>
        <a:buSzPct val="100000"/>
        <a:buBlip>
          <a:blip r:embed="rId16"/>
        </a:buBlip>
        <a:defRPr sz="2200" kern="1200">
          <a:solidFill>
            <a:srgbClr val="416A20"/>
          </a:solidFill>
          <a:latin typeface="Gill Sans MT"/>
          <a:ea typeface="ＭＳ Ｐゴシック" charset="-128"/>
          <a:cs typeface="Gill Sans MT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Lucida Grande" charset="0"/>
        <a:buChar char="–"/>
        <a:defRPr sz="2200" kern="1200">
          <a:solidFill>
            <a:schemeClr val="tx1"/>
          </a:solidFill>
          <a:latin typeface="Gill Sans MT"/>
          <a:ea typeface="ＭＳ Ｐゴシック" charset="-128"/>
          <a:cs typeface="Gill Sans MT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kern="1200">
          <a:solidFill>
            <a:schemeClr val="tx1"/>
          </a:solidFill>
          <a:latin typeface="Gill Sans MT"/>
          <a:ea typeface="ＭＳ Ｐゴシック" charset="-128"/>
          <a:cs typeface="Gill Sans MT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defRPr kern="1200">
          <a:solidFill>
            <a:srgbClr val="416A20"/>
          </a:solidFill>
          <a:latin typeface="Gill Sans MT"/>
          <a:ea typeface="ＭＳ Ｐゴシック" charset="-128"/>
          <a:cs typeface="Gill Sans MT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defRPr kern="1200">
          <a:solidFill>
            <a:schemeClr val="tx1"/>
          </a:solidFill>
          <a:latin typeface="Gill Sans MT"/>
          <a:ea typeface="ＭＳ Ｐゴシック" charset="-128"/>
          <a:cs typeface="Gill Sans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image" Target="../media/image30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image" Target="../media/image31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image" Target="../media/image32.tm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mp"/><Relationship Id="rId3" Type="http://schemas.openxmlformats.org/officeDocument/2006/relationships/image" Target="../media/image33.jpeg"/><Relationship Id="rId7" Type="http://schemas.openxmlformats.org/officeDocument/2006/relationships/image" Target="../media/image35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tmp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mp"/><Relationship Id="rId3" Type="http://schemas.openxmlformats.org/officeDocument/2006/relationships/image" Target="../media/image8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gif"/><Relationship Id="rId5" Type="http://schemas.openxmlformats.org/officeDocument/2006/relationships/image" Target="../media/image34.tmp"/><Relationship Id="rId10" Type="http://schemas.openxmlformats.org/officeDocument/2006/relationships/image" Target="../media/image41.jpeg"/><Relationship Id="rId4" Type="http://schemas.openxmlformats.org/officeDocument/2006/relationships/image" Target="../media/image2.png"/><Relationship Id="rId9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4.tm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8.jpe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mp"/><Relationship Id="rId5" Type="http://schemas.openxmlformats.org/officeDocument/2006/relationships/image" Target="../media/image26.tmp"/><Relationship Id="rId4" Type="http://schemas.openxmlformats.org/officeDocument/2006/relationships/image" Target="../media/image25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738"/>
            <a:ext cx="9144000" cy="60972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650" y="205174"/>
            <a:ext cx="1174750" cy="212502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OS_Title Hdr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51054"/>
            <a:ext cx="9144000" cy="2432304"/>
          </a:xfrm>
          <a:prstGeom prst="rect">
            <a:avLst/>
          </a:prstGeom>
        </p:spPr>
      </p:pic>
      <p:sp>
        <p:nvSpPr>
          <p:cNvPr id="7" name="Title 5"/>
          <p:cNvSpPr txBox="1">
            <a:spLocks/>
          </p:cNvSpPr>
          <p:nvPr/>
        </p:nvSpPr>
        <p:spPr>
          <a:xfrm>
            <a:off x="766762" y="4721863"/>
            <a:ext cx="7610475" cy="992188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charset="-18"/>
                <a:ea typeface="ＭＳ Ｐゴシック" charset="-128"/>
                <a:cs typeface="Gill Sans MT"/>
              </a:rPr>
              <a:t>Climate Action at a Public Land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charset="-18"/>
                <a:ea typeface="ＭＳ Ｐゴシック" charset="-128"/>
                <a:cs typeface="Gill Sans MT"/>
              </a:rPr>
              <a:t> Agency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olidFill>
                  <a:schemeClr val="bg1">
                    <a:lumMod val="85000"/>
                  </a:schemeClr>
                </a:solidFill>
                <a:latin typeface="Gill Sans MT" charset="-18"/>
                <a:cs typeface="Gill Sans MT"/>
              </a:rPr>
              <a:t>Kirk Lenington, Natural Resources Manager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Gill Sans MT" charset="-18"/>
                <a:cs typeface="Gill Sans MT"/>
              </a:rPr>
              <a:t>Hayley</a:t>
            </a:r>
            <a:r>
              <a:rPr kumimoji="0" lang="en-US" b="0" i="0" u="none" strike="noStrike" kern="1200" cap="none" spc="0" normalizeH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Gill Sans MT" charset="-18"/>
                <a:cs typeface="Gill Sans MT"/>
              </a:rPr>
              <a:t> Edmonston, Climate Resiliency Fellow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Gill Sans MT" charset="-18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598103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1068" y="333930"/>
            <a:ext cx="462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Presentation Outline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588" y="0"/>
            <a:ext cx="9144000" cy="1280160"/>
            <a:chOff x="0" y="0"/>
            <a:chExt cx="9144000" cy="128016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8600" y="298450"/>
              <a:ext cx="533400" cy="9271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11" name="Picture 10" descr="OS_Master Hdr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9144000" cy="1280160"/>
            </a:xfrm>
            <a:prstGeom prst="rect">
              <a:avLst/>
            </a:prstGeom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927100" y="0"/>
            <a:ext cx="7664450" cy="992188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9pPr>
          </a:lstStyle>
          <a:p>
            <a:r>
              <a:rPr lang="en-US" dirty="0"/>
              <a:t>Carbon Sequestration vs. Operational Emissions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9125" y="1711325"/>
            <a:ext cx="80772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4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8302668"/>
              </p:ext>
            </p:extLst>
          </p:nvPr>
        </p:nvGraphicFramePr>
        <p:xfrm>
          <a:off x="763587" y="1419223"/>
          <a:ext cx="7618413" cy="4784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1024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1068" y="333930"/>
            <a:ext cx="462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Presentation Outline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588" y="0"/>
            <a:ext cx="9144000" cy="1280160"/>
            <a:chOff x="0" y="0"/>
            <a:chExt cx="9144000" cy="128016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8600" y="298450"/>
              <a:ext cx="533400" cy="9271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11" name="Picture 10" descr="OS_Master Hdr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9144000" cy="1280160"/>
            </a:xfrm>
            <a:prstGeom prst="rect">
              <a:avLst/>
            </a:prstGeom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927100" y="0"/>
            <a:ext cx="7664450" cy="992188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9pPr>
          </a:lstStyle>
          <a:p>
            <a:r>
              <a:rPr lang="en-US" dirty="0"/>
              <a:t>Mitigation: Greenhouse Gas Inventory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9125" y="1711325"/>
            <a:ext cx="80772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4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C1D6D42-FEC1-47D6-9704-0178727953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6898672"/>
              </p:ext>
            </p:extLst>
          </p:nvPr>
        </p:nvGraphicFramePr>
        <p:xfrm>
          <a:off x="538295" y="1624110"/>
          <a:ext cx="7965810" cy="4271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27647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1068" y="333930"/>
            <a:ext cx="462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Presentation Outline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588" y="0"/>
            <a:ext cx="9144000" cy="1280160"/>
            <a:chOff x="0" y="0"/>
            <a:chExt cx="9144000" cy="128016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8600" y="298450"/>
              <a:ext cx="533400" cy="9271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11" name="Picture 10" descr="OS_Master Hdr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9144000" cy="1280160"/>
            </a:xfrm>
            <a:prstGeom prst="rect">
              <a:avLst/>
            </a:prstGeom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927100" y="0"/>
            <a:ext cx="7664450" cy="992188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9pPr>
          </a:lstStyle>
          <a:p>
            <a:r>
              <a:rPr lang="en-US" dirty="0"/>
              <a:t>Mitigation: Greenhouse Gas Inventory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9125" y="1711325"/>
            <a:ext cx="80772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4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95275" y="3686175"/>
            <a:ext cx="3194054" cy="26558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4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Livestock</a:t>
            </a:r>
          </a:p>
          <a:p>
            <a:pPr lvl="1"/>
            <a:r>
              <a:rPr lang="en-US" dirty="0"/>
              <a:t>262 Mature cows</a:t>
            </a:r>
          </a:p>
          <a:p>
            <a:pPr lvl="1"/>
            <a:r>
              <a:rPr lang="en-US" dirty="0"/>
              <a:t>82 Heifers/steers</a:t>
            </a:r>
          </a:p>
          <a:p>
            <a:pPr lvl="1"/>
            <a:r>
              <a:rPr lang="en-US" dirty="0"/>
              <a:t>89 Calves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202" y="1738086"/>
            <a:ext cx="5153679" cy="3214914"/>
          </a:xfrm>
          <a:prstGeom prst="rect">
            <a:avLst/>
          </a:prstGeo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C1D6D42-FEC1-47D6-9704-0178727953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3823075"/>
              </p:ext>
            </p:extLst>
          </p:nvPr>
        </p:nvGraphicFramePr>
        <p:xfrm>
          <a:off x="608149" y="1599217"/>
          <a:ext cx="2824030" cy="1928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90359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1068" y="333930"/>
            <a:ext cx="462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Presentation Outline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588" y="0"/>
            <a:ext cx="9144000" cy="1280160"/>
            <a:chOff x="0" y="0"/>
            <a:chExt cx="9144000" cy="128016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8600" y="298450"/>
              <a:ext cx="533400" cy="9271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11" name="Picture 10" descr="OS_Master Hdr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9144000" cy="1280160"/>
            </a:xfrm>
            <a:prstGeom prst="rect">
              <a:avLst/>
            </a:prstGeom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927100" y="0"/>
            <a:ext cx="7664450" cy="992188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9pPr>
          </a:lstStyle>
          <a:p>
            <a:r>
              <a:rPr lang="en-US" dirty="0"/>
              <a:t>Mitigation: Greenhouse Gas Inventory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9125" y="1711325"/>
            <a:ext cx="80772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4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85750" y="3657600"/>
            <a:ext cx="3886200" cy="25796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4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Vehicles/Equipment</a:t>
            </a:r>
          </a:p>
          <a:p>
            <a:pPr lvl="1"/>
            <a:r>
              <a:rPr lang="en-US" dirty="0"/>
              <a:t>45,000 Gallons of gas</a:t>
            </a:r>
          </a:p>
          <a:p>
            <a:pPr lvl="1"/>
            <a:r>
              <a:rPr lang="en-US" dirty="0"/>
              <a:t>12,000 Gallons of diesel</a:t>
            </a:r>
          </a:p>
          <a:p>
            <a:pPr lvl="1"/>
            <a:r>
              <a:rPr lang="en-US" dirty="0"/>
              <a:t>63 Pickup trucks, 6 commercial trucks, 13 SUVs, 4 hybrids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711325"/>
            <a:ext cx="4593431" cy="4157711"/>
          </a:xfrm>
          <a:prstGeom prst="rect">
            <a:avLst/>
          </a:prstGeo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C1D6D42-FEC1-47D6-9704-0178727953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8387875"/>
              </p:ext>
            </p:extLst>
          </p:nvPr>
        </p:nvGraphicFramePr>
        <p:xfrm>
          <a:off x="683485" y="1608742"/>
          <a:ext cx="2824030" cy="1928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5615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1068" y="333930"/>
            <a:ext cx="462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Presentation Outline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588" y="0"/>
            <a:ext cx="9144000" cy="1280160"/>
            <a:chOff x="0" y="0"/>
            <a:chExt cx="9144000" cy="128016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8600" y="298450"/>
              <a:ext cx="533400" cy="9271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11" name="Picture 10" descr="OS_Master Hdr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9144000" cy="1280160"/>
            </a:xfrm>
            <a:prstGeom prst="rect">
              <a:avLst/>
            </a:prstGeom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927100" y="0"/>
            <a:ext cx="7664450" cy="992188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9pPr>
          </a:lstStyle>
          <a:p>
            <a:r>
              <a:rPr lang="en-US" dirty="0"/>
              <a:t>Mitigation: Greenhouse Gas Inventory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9125" y="1711325"/>
            <a:ext cx="80772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4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66700" y="3371850"/>
            <a:ext cx="4219575" cy="26987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4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Employee Commute</a:t>
            </a:r>
          </a:p>
          <a:p>
            <a:pPr lvl="1"/>
            <a:r>
              <a:rPr lang="en-US" sz="2000" dirty="0"/>
              <a:t>Annual commute miles: 1.4 million</a:t>
            </a:r>
          </a:p>
          <a:p>
            <a:pPr lvl="1"/>
            <a:r>
              <a:rPr lang="en-US" sz="2000" dirty="0"/>
              <a:t>Average daily commute (RT): 37 miles; 1.6 hours</a:t>
            </a:r>
          </a:p>
          <a:p>
            <a:pPr lvl="1"/>
            <a:r>
              <a:rPr lang="en-US" sz="2000" dirty="0"/>
              <a:t>Employees who drive to work alone: 83%</a:t>
            </a:r>
          </a:p>
          <a:p>
            <a:pPr lvl="1"/>
            <a:r>
              <a:rPr lang="en-US" sz="2000" dirty="0"/>
              <a:t>Employees who would like to use alternative commute options more often: 46% 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913" y="1400090"/>
            <a:ext cx="4449737" cy="4837198"/>
          </a:xfrm>
          <a:prstGeom prst="rect">
            <a:avLst/>
          </a:prstGeo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C1D6D42-FEC1-47D6-9704-0178727953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436423"/>
              </p:ext>
            </p:extLst>
          </p:nvPr>
        </p:nvGraphicFramePr>
        <p:xfrm>
          <a:off x="760412" y="1276956"/>
          <a:ext cx="2824030" cy="1928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80703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1068" y="333930"/>
            <a:ext cx="462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Presentation Outline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588" y="0"/>
            <a:ext cx="9144000" cy="1280160"/>
            <a:chOff x="0" y="0"/>
            <a:chExt cx="9144000" cy="128016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8600" y="298450"/>
              <a:ext cx="533400" cy="9271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11" name="Picture 10" descr="OS_Master Hdr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9144000" cy="1280160"/>
            </a:xfrm>
            <a:prstGeom prst="rect">
              <a:avLst/>
            </a:prstGeom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927100" y="0"/>
            <a:ext cx="7664450" cy="992188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9pPr>
          </a:lstStyle>
          <a:p>
            <a:r>
              <a:rPr lang="en-US" dirty="0"/>
              <a:t>Mitigation: Greenhouse Gas Inventory</a:t>
            </a:r>
          </a:p>
        </p:txBody>
      </p:sp>
      <p:graphicFrame>
        <p:nvGraphicFramePr>
          <p:cNvPr id="12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9004092"/>
              </p:ext>
            </p:extLst>
          </p:nvPr>
        </p:nvGraphicFramePr>
        <p:xfrm>
          <a:off x="1101723" y="1528762"/>
          <a:ext cx="7315203" cy="299847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371603">
                  <a:extLst>
                    <a:ext uri="{9D8B030D-6E8A-4147-A177-3AD203B41FA5}">
                      <a16:colId xmlns:a16="http://schemas.microsoft.com/office/drawing/2014/main" val="15913512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51493769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48878745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19137914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598920319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87681979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19056442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70809668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EMISSIONS BY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SECTOR (MTCO2e/year)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MTCO2e PER ACRE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170419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Vehicles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Facilities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Commute</a:t>
                      </a:r>
                      <a:endParaRPr lang="en-US" sz="1400" dirty="0"/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Livestock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Visitor Transp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Vehicles &amp; Facilities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6480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Midpen</a:t>
                      </a:r>
                      <a:endParaRPr lang="en-US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588 </a:t>
                      </a:r>
                      <a:endParaRPr lang="en-US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371 </a:t>
                      </a:r>
                      <a:endParaRPr lang="en-US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565 </a:t>
                      </a:r>
                      <a:endParaRPr lang="en-US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876 </a:t>
                      </a:r>
                      <a:endParaRPr lang="en-US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- </a:t>
                      </a:r>
                      <a:endParaRPr lang="en-US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0.02 </a:t>
                      </a:r>
                      <a:endParaRPr lang="en-US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0.04</a:t>
                      </a:r>
                      <a:endParaRPr lang="en-US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2219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Point Reyes 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964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656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12,533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6,086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0.02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0.31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3502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Golden Gate NRA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749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1,382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-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-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32,435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0.03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0.42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0891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East Bay Parks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2,737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-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-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-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0.02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0.02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7102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Presidio Trust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1,245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2,480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687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-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-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2.50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2.96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098390"/>
                  </a:ext>
                </a:extLst>
              </a:tr>
            </a:tbl>
          </a:graphicData>
        </a:graphic>
      </p:graphicFrame>
      <p:sp>
        <p:nvSpPr>
          <p:cNvPr id="13" name="Content Placeholder 2"/>
          <p:cNvSpPr txBox="1">
            <a:spLocks/>
          </p:cNvSpPr>
          <p:nvPr/>
        </p:nvSpPr>
        <p:spPr>
          <a:xfrm>
            <a:off x="744536" y="4857749"/>
            <a:ext cx="8029575" cy="16859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4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To ballpark your organization’s vehicles &amp; facilities GHG emissions:</a:t>
            </a:r>
          </a:p>
          <a:p>
            <a:r>
              <a:rPr lang="en-US" dirty="0"/>
              <a:t>10,000 acres * 0.02 MTCO2e/acre/year = 157 MTCO2e/year</a:t>
            </a:r>
          </a:p>
        </p:txBody>
      </p:sp>
    </p:spTree>
    <p:extLst>
      <p:ext uri="{BB962C8B-B14F-4D97-AF65-F5344CB8AC3E}">
        <p14:creationId xmlns:p14="http://schemas.microsoft.com/office/powerpoint/2010/main" val="7418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6" descr="_b022484 copy1.jpg"/>
          <p:cNvPicPr>
            <a:picLocks noChangeAspect="1"/>
          </p:cNvPicPr>
          <p:nvPr/>
        </p:nvPicPr>
        <p:blipFill>
          <a:blip r:embed="rId3" cstate="print"/>
          <a:srcRect r="15000" b="10498"/>
          <a:stretch>
            <a:fillRect/>
          </a:stretch>
        </p:blipFill>
        <p:spPr>
          <a:xfrm>
            <a:off x="-85084" y="881939"/>
            <a:ext cx="9229084" cy="647905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381001" y="956763"/>
            <a:ext cx="9629775" cy="6006011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01068" y="333930"/>
            <a:ext cx="462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Presentation Outline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588" y="0"/>
            <a:ext cx="9144000" cy="1280160"/>
            <a:chOff x="0" y="0"/>
            <a:chExt cx="9144000" cy="128016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8600" y="298450"/>
              <a:ext cx="533400" cy="9271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11" name="Picture 10" descr="OS_Master Hdr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9144000" cy="1280160"/>
            </a:xfrm>
            <a:prstGeom prst="rect">
              <a:avLst/>
            </a:prstGeom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927100" y="0"/>
            <a:ext cx="7664450" cy="992188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9pPr>
          </a:lstStyle>
          <a:p>
            <a:r>
              <a:rPr lang="en-US" dirty="0"/>
              <a:t>Mitigation: Climate Action Plan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9125" y="1711325"/>
            <a:ext cx="80772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5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Content Placeholder 4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58" y="1656715"/>
            <a:ext cx="2682549" cy="3077368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262" y="1656715"/>
            <a:ext cx="2373969" cy="3077368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72" y="1656715"/>
            <a:ext cx="2382478" cy="30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83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1068" y="333930"/>
            <a:ext cx="462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Presentation Outline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588" y="0"/>
            <a:ext cx="9144000" cy="1280160"/>
            <a:chOff x="0" y="0"/>
            <a:chExt cx="9144000" cy="128016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8600" y="298450"/>
              <a:ext cx="533400" cy="9271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11" name="Picture 10" descr="OS_Master Hdr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9144000" cy="1280160"/>
            </a:xfrm>
            <a:prstGeom prst="rect">
              <a:avLst/>
            </a:prstGeom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927100" y="0"/>
            <a:ext cx="7664450" cy="992188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9pPr>
          </a:lstStyle>
          <a:p>
            <a:r>
              <a:rPr lang="en-US" dirty="0"/>
              <a:t>Mitigation: Climate Action Plan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9125" y="1711325"/>
            <a:ext cx="80772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4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352550"/>
            <a:ext cx="2360944" cy="2708275"/>
          </a:xfrm>
          <a:prstGeom prst="rect">
            <a:avLst/>
          </a:prstGeom>
        </p:spPr>
      </p:pic>
      <p:pic>
        <p:nvPicPr>
          <p:cNvPr id="13" name="Picture 4" descr="Solar panels at Alcatra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438" y="1352549"/>
            <a:ext cx="3194962" cy="239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mage result for electric vehicle charger golden gate national recreation are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9" b="17250"/>
          <a:stretch/>
        </p:blipFill>
        <p:spPr bwMode="auto">
          <a:xfrm>
            <a:off x="5969312" y="1352549"/>
            <a:ext cx="304845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4" y="4182936"/>
            <a:ext cx="2765113" cy="2150172"/>
          </a:xfrm>
          <a:prstGeom prst="rect">
            <a:avLst/>
          </a:prstGeom>
        </p:spPr>
      </p:pic>
      <p:pic>
        <p:nvPicPr>
          <p:cNvPr id="16" name="Picture 2" descr="Separated waste bins at Crissy Fiel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3870323"/>
            <a:ext cx="1924050" cy="246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Visitor viewing sea level rise exhibit at bridge to Rodeo Beach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" b="37903"/>
          <a:stretch/>
        </p:blipFill>
        <p:spPr bwMode="auto">
          <a:xfrm>
            <a:off x="5969311" y="4495801"/>
            <a:ext cx="3048453" cy="183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74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1068" y="333930"/>
            <a:ext cx="462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Presentation Outline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588" y="0"/>
            <a:ext cx="9144000" cy="1280160"/>
            <a:chOff x="0" y="0"/>
            <a:chExt cx="9144000" cy="128016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8600" y="298450"/>
              <a:ext cx="533400" cy="9271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11" name="Picture 10" descr="OS_Master Hdr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9144000" cy="1280160"/>
            </a:xfrm>
            <a:prstGeom prst="rect">
              <a:avLst/>
            </a:prstGeom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927100" y="0"/>
            <a:ext cx="7664450" cy="992188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9pPr>
          </a:lstStyle>
          <a:p>
            <a:r>
              <a:rPr lang="en-US" dirty="0"/>
              <a:t>Mitigation: Climate Action Plan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9125" y="1711325"/>
            <a:ext cx="80772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4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352550"/>
            <a:ext cx="2360944" cy="2708275"/>
          </a:xfrm>
          <a:prstGeom prst="rect">
            <a:avLst/>
          </a:prstGeom>
        </p:spPr>
      </p:pic>
      <p:pic>
        <p:nvPicPr>
          <p:cNvPr id="13" name="Picture 2" descr="GGNRA GHG Emissions &amp; GHG Park Operations Chart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31"/>
          <a:stretch/>
        </p:blipFill>
        <p:spPr bwMode="auto">
          <a:xfrm>
            <a:off x="2670364" y="1314450"/>
            <a:ext cx="6390436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863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pkoenig\Desktop\Photos\php5N-1213955677-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963612"/>
            <a:ext cx="9144000" cy="6088313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-381001" y="956763"/>
            <a:ext cx="9839326" cy="602506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01068" y="333930"/>
            <a:ext cx="462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Presentation Outline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588" y="0"/>
            <a:ext cx="9144000" cy="1280160"/>
            <a:chOff x="0" y="0"/>
            <a:chExt cx="9144000" cy="128016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8600" y="298450"/>
              <a:ext cx="533400" cy="9271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11" name="Picture 10" descr="OS_Master Hdr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9144000" cy="1280160"/>
            </a:xfrm>
            <a:prstGeom prst="rect">
              <a:avLst/>
            </a:prstGeom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927100" y="0"/>
            <a:ext cx="7664450" cy="992188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9pPr>
          </a:lstStyle>
          <a:p>
            <a:r>
              <a:rPr lang="en-US" sz="2600" dirty="0"/>
              <a:t>Key Strategies to Reduce Your Organization’s Emissions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9125" y="1711325"/>
            <a:ext cx="80772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5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19124" y="1597025"/>
            <a:ext cx="8456613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5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Employee Commute</a:t>
            </a:r>
          </a:p>
          <a:p>
            <a:pPr lvl="1"/>
            <a:r>
              <a:rPr lang="en-US" sz="2000" dirty="0"/>
              <a:t>Telework option</a:t>
            </a:r>
          </a:p>
          <a:p>
            <a:pPr lvl="1"/>
            <a:r>
              <a:rPr lang="en-US" sz="2000" dirty="0"/>
              <a:t>Compressed work schedule option (e.g. 9 9-hour days per pay period)</a:t>
            </a:r>
          </a:p>
          <a:p>
            <a:pPr lvl="1"/>
            <a:r>
              <a:rPr lang="en-US" sz="2000" dirty="0"/>
              <a:t>Alternative commute incentives/subsidies </a:t>
            </a:r>
          </a:p>
          <a:p>
            <a:r>
              <a:rPr lang="en-US" sz="2000" dirty="0"/>
              <a:t>Vehicle Fleet</a:t>
            </a:r>
          </a:p>
          <a:p>
            <a:pPr lvl="1"/>
            <a:r>
              <a:rPr lang="en-US" sz="2000" dirty="0"/>
              <a:t>Electric or hybrid vehicles and charging infrastructure</a:t>
            </a:r>
          </a:p>
          <a:p>
            <a:pPr lvl="1"/>
            <a:r>
              <a:rPr lang="en-US" sz="2000" dirty="0"/>
              <a:t>Switch diesel vehicles and equipment to renewable diesel</a:t>
            </a:r>
          </a:p>
          <a:p>
            <a:pPr lvl="1"/>
            <a:r>
              <a:rPr lang="en-US" sz="2000" dirty="0"/>
              <a:t>Reduce miles driven (e.g. phone/video meetings where possible)</a:t>
            </a:r>
          </a:p>
          <a:p>
            <a:r>
              <a:rPr lang="en-US" sz="2000" dirty="0"/>
              <a:t>Facilities</a:t>
            </a:r>
          </a:p>
          <a:p>
            <a:pPr lvl="1"/>
            <a:r>
              <a:rPr lang="en-US" sz="2000" dirty="0"/>
              <a:t>If served by community choice energy provider, switch to 100% renewable electricity</a:t>
            </a:r>
          </a:p>
          <a:p>
            <a:pPr lvl="1"/>
            <a:r>
              <a:rPr lang="en-US" sz="2000" dirty="0"/>
              <a:t>Explore solar panels and energy efficiency opportunities</a:t>
            </a:r>
          </a:p>
          <a:p>
            <a:pPr lvl="1"/>
            <a:r>
              <a:rPr lang="en-US" sz="2000" dirty="0"/>
              <a:t>Reduce landfill emissions by recycling and composting (offices and parks)</a:t>
            </a:r>
          </a:p>
          <a:p>
            <a:r>
              <a:rPr lang="en-US" sz="2000" dirty="0"/>
              <a:t>Communicate and model low-carbon choices to the public! 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6008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flipH="1">
            <a:off x="0" y="956764"/>
            <a:ext cx="9144000" cy="5901235"/>
          </a:xfrm>
          <a:prstGeom prst="rect">
            <a:avLst/>
          </a:prstGeom>
          <a:blipFill dpi="0" rotWithShape="1"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200026" y="956763"/>
            <a:ext cx="9134475" cy="6006011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1588" y="0"/>
            <a:ext cx="9144000" cy="1280160"/>
            <a:chOff x="0" y="0"/>
            <a:chExt cx="9144000" cy="128016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8600" y="298450"/>
              <a:ext cx="533400" cy="9271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11" name="Picture 10" descr="OS_Master Hdr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9144000" cy="128016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760412" y="1518754"/>
            <a:ext cx="716438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Introduction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Climate Program 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Resilience and Adaptation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Carbon Sequestration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Mitigation (GHG Inventory + Climate Action Plan)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Key Strategies to Reduce Your Organization’s Emissions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Resources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2493" y="-1588"/>
            <a:ext cx="7948613" cy="944014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206177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 descr="jim_mosher_lr_sunset(1)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56762"/>
            <a:ext cx="9160669" cy="60967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54004" y="956763"/>
            <a:ext cx="9471260" cy="602506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01068" y="333930"/>
            <a:ext cx="462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Presentation Outline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9125" y="1711325"/>
            <a:ext cx="80772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4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04825" y="1501775"/>
            <a:ext cx="8358188" cy="48037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4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dirty="0"/>
              <a:t>Adaptation/Resilience</a:t>
            </a:r>
            <a:endParaRPr lang="en-US" sz="1800" dirty="0"/>
          </a:p>
          <a:p>
            <a:pPr lvl="1"/>
            <a:r>
              <a:rPr lang="en-US" sz="2000" dirty="0"/>
              <a:t>CA Landscape Conservation Cooperative: Climate Commons</a:t>
            </a:r>
            <a:endParaRPr lang="en-US" sz="1800" dirty="0"/>
          </a:p>
          <a:p>
            <a:pPr lvl="1"/>
            <a:r>
              <a:rPr lang="en-US" sz="2000" dirty="0"/>
              <a:t>Cal-Adapt - data on local climate change impacts</a:t>
            </a:r>
            <a:endParaRPr lang="en-US" sz="1800" dirty="0"/>
          </a:p>
          <a:p>
            <a:pPr lvl="1"/>
            <a:r>
              <a:rPr lang="en-US" sz="2000" dirty="0"/>
              <a:t>CA Natural Resources Agency: Safeguarding California Plan </a:t>
            </a:r>
            <a:endParaRPr lang="en-US" sz="1800" dirty="0"/>
          </a:p>
          <a:p>
            <a:pPr lvl="0"/>
            <a:r>
              <a:rPr lang="en-US" sz="2000" dirty="0"/>
              <a:t>Carbon Sequestration</a:t>
            </a:r>
            <a:endParaRPr lang="en-US" sz="1800" dirty="0"/>
          </a:p>
          <a:p>
            <a:pPr lvl="1"/>
            <a:r>
              <a:rPr lang="en-US" sz="2000" dirty="0"/>
              <a:t>Sonoma County/TNC “Climate Action Through Conservation” Report</a:t>
            </a:r>
            <a:endParaRPr lang="en-US" sz="1800" dirty="0"/>
          </a:p>
          <a:p>
            <a:pPr lvl="1"/>
            <a:r>
              <a:rPr lang="en-US" sz="2000" dirty="0"/>
              <a:t>Bay Area Greenprint</a:t>
            </a:r>
            <a:endParaRPr lang="en-US" sz="1800" dirty="0"/>
          </a:p>
          <a:p>
            <a:pPr lvl="1"/>
            <a:r>
              <a:rPr lang="en-US" sz="2000" dirty="0"/>
              <a:t>CA Natural and Working Lands Carbon Model (CALAND) - in development</a:t>
            </a:r>
            <a:endParaRPr lang="en-US" sz="1800" dirty="0"/>
          </a:p>
          <a:p>
            <a:pPr lvl="0"/>
            <a:r>
              <a:rPr lang="en-US" sz="2000" dirty="0"/>
              <a:t>Mitigation (Reducing GHG Emissions) </a:t>
            </a:r>
            <a:endParaRPr lang="en-US" sz="1800" dirty="0"/>
          </a:p>
          <a:p>
            <a:pPr lvl="1"/>
            <a:r>
              <a:rPr lang="en-US" sz="2000" dirty="0"/>
              <a:t>CA Air Resources Board: Cool California Local Government Toolkit </a:t>
            </a:r>
            <a:endParaRPr lang="en-US" sz="1800" dirty="0"/>
          </a:p>
          <a:p>
            <a:pPr lvl="1"/>
            <a:r>
              <a:rPr lang="en-US" sz="2000" dirty="0"/>
              <a:t>Statewide Energy Efficiency Collaborative: Resource Library, Learning Portal, and  free ClearPath emissions tracking software</a:t>
            </a:r>
            <a:endParaRPr lang="en-US" sz="1800" dirty="0"/>
          </a:p>
          <a:p>
            <a:pPr lvl="1"/>
            <a:r>
              <a:rPr lang="en-US" sz="2000" dirty="0"/>
              <a:t>ClimateCorps fellowship program </a:t>
            </a:r>
            <a:endParaRPr lang="en-US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-1588" y="0"/>
            <a:ext cx="9144000" cy="1280160"/>
            <a:chOff x="0" y="0"/>
            <a:chExt cx="9144000" cy="128016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8600" y="298450"/>
              <a:ext cx="533400" cy="9271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11" name="Picture 10" descr="OS_Master Hdr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9144000" cy="1280160"/>
            </a:xfrm>
            <a:prstGeom prst="rect">
              <a:avLst/>
            </a:prstGeom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927100" y="0"/>
            <a:ext cx="7664450" cy="992188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9pPr>
          </a:lstStyle>
          <a:p>
            <a:r>
              <a:rPr lang="en-US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768138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 descr="greg_hughes_rr_photographers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9310" y="956762"/>
            <a:ext cx="9181247" cy="61246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33350" y="956763"/>
            <a:ext cx="9450605" cy="602506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01068" y="333930"/>
            <a:ext cx="462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Presentation Outline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9125" y="1711325"/>
            <a:ext cx="80772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4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820068" y="5168900"/>
            <a:ext cx="5391150" cy="18129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4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Kirk Lenington, Natural Resources Manager</a:t>
            </a:r>
          </a:p>
          <a:p>
            <a:pPr marL="457200" lvl="1" indent="0" algn="ctr">
              <a:buNone/>
            </a:pPr>
            <a:r>
              <a:rPr lang="en-US" dirty="0"/>
              <a:t>klenington@openspace.org</a:t>
            </a:r>
          </a:p>
          <a:p>
            <a:pPr marL="0" indent="0" algn="ctr">
              <a:buNone/>
            </a:pPr>
            <a:r>
              <a:rPr lang="en-US" dirty="0"/>
              <a:t>Hayley Edmonston, Climate Resiliency Fellow</a:t>
            </a:r>
          </a:p>
          <a:p>
            <a:pPr marL="457200" lvl="1" indent="0" algn="ctr">
              <a:buNone/>
            </a:pPr>
            <a:r>
              <a:rPr lang="en-US" dirty="0"/>
              <a:t>hedmonston@openspace.org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588" y="0"/>
            <a:ext cx="9144000" cy="1280160"/>
            <a:chOff x="0" y="0"/>
            <a:chExt cx="9144000" cy="128016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8600" y="298450"/>
              <a:ext cx="533400" cy="9271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11" name="Picture 10" descr="OS_Master Hdr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9144000" cy="1280160"/>
            </a:xfrm>
            <a:prstGeom prst="rect">
              <a:avLst/>
            </a:prstGeom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927100" y="0"/>
            <a:ext cx="7664450" cy="992188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9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01169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1068" y="333930"/>
            <a:ext cx="462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Presentation Outline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588" y="0"/>
            <a:ext cx="9144000" cy="1280160"/>
            <a:chOff x="0" y="0"/>
            <a:chExt cx="9144000" cy="128016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8600" y="298450"/>
              <a:ext cx="533400" cy="9271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11" name="Picture 10" descr="OS_Master Hdr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9144000" cy="1280160"/>
            </a:xfrm>
            <a:prstGeom prst="rect">
              <a:avLst/>
            </a:prstGeom>
          </p:spPr>
        </p:pic>
      </p:grpSp>
      <p:sp>
        <p:nvSpPr>
          <p:cNvPr id="12" name="Title 1"/>
          <p:cNvSpPr txBox="1">
            <a:spLocks/>
          </p:cNvSpPr>
          <p:nvPr/>
        </p:nvSpPr>
        <p:spPr>
          <a:xfrm>
            <a:off x="878951" y="-1"/>
            <a:ext cx="7948613" cy="962025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District At-a-Glance</a:t>
            </a:r>
          </a:p>
        </p:txBody>
      </p:sp>
      <p:pic>
        <p:nvPicPr>
          <p:cNvPr id="13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425" y="1495425"/>
            <a:ext cx="917007" cy="4252913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1533525"/>
            <a:ext cx="917007" cy="42529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" t="7390" r="5063" b="5943"/>
          <a:stretch/>
        </p:blipFill>
        <p:spPr>
          <a:xfrm>
            <a:off x="1052830" y="965260"/>
            <a:ext cx="6961943" cy="5668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/>
          <p:cNvPicPr>
            <a:picLocks noChangeAspect="1"/>
          </p:cNvPicPr>
          <p:nvPr/>
        </p:nvPicPr>
        <p:blipFill rotWithShape="1">
          <a:blip r:embed="rId6"/>
          <a:srcRect l="3234" t="32660" r="89513" b="16835"/>
          <a:stretch/>
        </p:blipFill>
        <p:spPr>
          <a:xfrm>
            <a:off x="8121949" y="1609725"/>
            <a:ext cx="662148" cy="1195288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 rotWithShape="1">
          <a:blip r:embed="rId6"/>
          <a:srcRect l="27099" t="31650" r="65122" b="19865"/>
          <a:stretch/>
        </p:blipFill>
        <p:spPr>
          <a:xfrm>
            <a:off x="8071628" y="2952750"/>
            <a:ext cx="710108" cy="1147475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 rotWithShape="1">
          <a:blip r:embed="rId6"/>
          <a:srcRect l="15336" t="31286" r="77522" b="20539"/>
          <a:stretch/>
        </p:blipFill>
        <p:spPr>
          <a:xfrm>
            <a:off x="352323" y="2952750"/>
            <a:ext cx="651926" cy="1140154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 rotWithShape="1">
          <a:blip r:embed="rId6"/>
          <a:srcRect l="39382" t="31650" r="52991" b="17172"/>
          <a:stretch/>
        </p:blipFill>
        <p:spPr>
          <a:xfrm>
            <a:off x="314234" y="1609725"/>
            <a:ext cx="696279" cy="1211228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/>
          </p:cNvPicPr>
          <p:nvPr/>
        </p:nvPicPr>
        <p:blipFill rotWithShape="1">
          <a:blip r:embed="rId6"/>
          <a:srcRect l="51251" t="30889" r="41197" b="17306"/>
          <a:stretch/>
        </p:blipFill>
        <p:spPr>
          <a:xfrm>
            <a:off x="8132328" y="4447636"/>
            <a:ext cx="689365" cy="1226063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 rotWithShape="1">
          <a:blip r:embed="rId6"/>
          <a:srcRect l="63567" t="30405" r="29110" b="5483"/>
          <a:stretch/>
        </p:blipFill>
        <p:spPr>
          <a:xfrm>
            <a:off x="352323" y="4152900"/>
            <a:ext cx="668484" cy="151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74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42" name="Picture 18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9" name="Rectangle 15"/>
          <p:cNvSpPr>
            <a:spLocks noChangeArrowheads="1"/>
          </p:cNvSpPr>
          <p:nvPr/>
        </p:nvSpPr>
        <p:spPr bwMode="auto">
          <a:xfrm>
            <a:off x="4876800" y="6553200"/>
            <a:ext cx="4210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" pitchFamily="84" charset="0"/>
                <a:ea typeface="ＭＳ Ｐゴシック" panose="020B0600070205080204" pitchFamily="34" charset="-128"/>
                <a:cs typeface="+mn-cs"/>
              </a:rPr>
              <a:t>Frank Crossman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" pitchFamily="8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52244" name="Group 20"/>
          <p:cNvGrpSpPr>
            <a:grpSpLocks/>
          </p:cNvGrpSpPr>
          <p:nvPr/>
        </p:nvGrpSpPr>
        <p:grpSpPr bwMode="auto">
          <a:xfrm>
            <a:off x="0" y="0"/>
            <a:ext cx="9144000" cy="2401888"/>
            <a:chOff x="0" y="0"/>
            <a:chExt cx="5760" cy="1513"/>
          </a:xfrm>
        </p:grpSpPr>
        <p:pic>
          <p:nvPicPr>
            <p:cNvPr id="52245" name="Picture 21" descr="OS_Band cop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19"/>
            <a:stretch>
              <a:fillRect/>
            </a:stretch>
          </p:blipFill>
          <p:spPr bwMode="auto">
            <a:xfrm>
              <a:off x="0" y="0"/>
              <a:ext cx="5760" cy="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246" name="Picture 22" descr="OS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5"/>
            <a:stretch>
              <a:fillRect/>
            </a:stretch>
          </p:blipFill>
          <p:spPr bwMode="auto">
            <a:xfrm>
              <a:off x="469" y="144"/>
              <a:ext cx="772" cy="1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247" name="Text Box 23"/>
          <p:cNvSpPr txBox="1">
            <a:spLocks noChangeArrowheads="1"/>
          </p:cNvSpPr>
          <p:nvPr/>
        </p:nvSpPr>
        <p:spPr bwMode="auto">
          <a:xfrm>
            <a:off x="1970088" y="426263"/>
            <a:ext cx="684167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Midpeninsula</a:t>
            </a:r>
            <a:r>
              <a:rPr kumimoji="0" lang="en-US" altLang="en-US" sz="3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Regional Open Space District 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5A6E26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840" y="4921984"/>
            <a:ext cx="62198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roxima Nova"/>
              </a:rPr>
              <a:t>The District's mission is to acquire and preserve a regional greenbelt of open space land in perpetuity; protect and restore the natural environment; and provide opportunities for ecologically sensitive public enjoyment and education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3954" y="-174812"/>
            <a:ext cx="9290319" cy="712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75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Bobcatcopy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24150" y="980872"/>
            <a:ext cx="12794884" cy="594737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9144000" cy="1280160"/>
            <a:chOff x="0" y="0"/>
            <a:chExt cx="9144000" cy="128016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8600" y="298450"/>
              <a:ext cx="533400" cy="9271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11" name="Picture 10" descr="OS_Master Hdr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9144000" cy="1280160"/>
            </a:xfrm>
            <a:prstGeom prst="rect">
              <a:avLst/>
            </a:prstGeom>
          </p:spPr>
        </p:pic>
      </p:grp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564805519"/>
              </p:ext>
            </p:extLst>
          </p:nvPr>
        </p:nvGraphicFramePr>
        <p:xfrm>
          <a:off x="1906055" y="1080835"/>
          <a:ext cx="7701162" cy="5637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927100" y="0"/>
            <a:ext cx="7664450" cy="992188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9pPr>
          </a:lstStyle>
          <a:p>
            <a:r>
              <a:rPr lang="en-US" dirty="0"/>
              <a:t>Climate Program Overview</a:t>
            </a:r>
          </a:p>
        </p:txBody>
      </p:sp>
    </p:spTree>
    <p:extLst>
      <p:ext uri="{BB962C8B-B14F-4D97-AF65-F5344CB8AC3E}">
        <p14:creationId xmlns:p14="http://schemas.microsoft.com/office/powerpoint/2010/main" val="2437976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28574"/>
            <a:ext cx="7751449" cy="6886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758952" y="0"/>
            <a:ext cx="1385047" cy="6858000"/>
          </a:xfrm>
          <a:custGeom>
            <a:avLst/>
            <a:gdLst/>
            <a:ahLst/>
            <a:cxnLst/>
            <a:rect l="l" t="t" r="r" b="b"/>
            <a:pathLst>
              <a:path w="1417320" h="7772400">
                <a:moveTo>
                  <a:pt x="0" y="7772400"/>
                </a:moveTo>
                <a:lnTo>
                  <a:pt x="1417320" y="7772400"/>
                </a:lnTo>
                <a:lnTo>
                  <a:pt x="1417320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A9AE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811675" y="2773658"/>
            <a:ext cx="947277" cy="1339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758953" y="414550"/>
            <a:ext cx="981030" cy="24930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803337" y="406213"/>
            <a:ext cx="1801906" cy="100292"/>
          </a:xfrm>
          <a:custGeom>
            <a:avLst/>
            <a:gdLst/>
            <a:ahLst/>
            <a:cxnLst/>
            <a:rect l="l" t="t" r="r" b="b"/>
            <a:pathLst>
              <a:path w="2042159" h="113665">
                <a:moveTo>
                  <a:pt x="0" y="113169"/>
                </a:moveTo>
                <a:lnTo>
                  <a:pt x="2041575" y="113169"/>
                </a:lnTo>
                <a:lnTo>
                  <a:pt x="2041575" y="0"/>
                </a:lnTo>
                <a:lnTo>
                  <a:pt x="0" y="0"/>
                </a:lnTo>
                <a:lnTo>
                  <a:pt x="0" y="1131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803337" y="2704450"/>
            <a:ext cx="1801906" cy="69476"/>
          </a:xfrm>
          <a:custGeom>
            <a:avLst/>
            <a:gdLst/>
            <a:ahLst/>
            <a:cxnLst/>
            <a:rect l="l" t="t" r="r" b="b"/>
            <a:pathLst>
              <a:path w="2042159" h="78739">
                <a:moveTo>
                  <a:pt x="0" y="78435"/>
                </a:moveTo>
                <a:lnTo>
                  <a:pt x="2041575" y="78435"/>
                </a:lnTo>
                <a:lnTo>
                  <a:pt x="2041575" y="0"/>
                </a:lnTo>
                <a:lnTo>
                  <a:pt x="0" y="0"/>
                </a:lnTo>
                <a:lnTo>
                  <a:pt x="0" y="784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803337" y="506068"/>
            <a:ext cx="1801906" cy="2198594"/>
          </a:xfrm>
          <a:custGeom>
            <a:avLst/>
            <a:gdLst/>
            <a:ahLst/>
            <a:cxnLst/>
            <a:rect l="l" t="t" r="r" b="b"/>
            <a:pathLst>
              <a:path w="2042159" h="2491740">
                <a:moveTo>
                  <a:pt x="0" y="2491498"/>
                </a:moveTo>
                <a:lnTo>
                  <a:pt x="2041563" y="2491498"/>
                </a:lnTo>
                <a:lnTo>
                  <a:pt x="2041563" y="0"/>
                </a:lnTo>
                <a:lnTo>
                  <a:pt x="0" y="0"/>
                </a:lnTo>
                <a:lnTo>
                  <a:pt x="0" y="24914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990400" y="1495722"/>
            <a:ext cx="269501" cy="62193"/>
          </a:xfrm>
          <a:custGeom>
            <a:avLst/>
            <a:gdLst/>
            <a:ahLst/>
            <a:cxnLst/>
            <a:rect l="l" t="t" r="r" b="b"/>
            <a:pathLst>
              <a:path w="305434" h="70485">
                <a:moveTo>
                  <a:pt x="0" y="70345"/>
                </a:moveTo>
                <a:lnTo>
                  <a:pt x="46888" y="23444"/>
                </a:lnTo>
                <a:lnTo>
                  <a:pt x="93802" y="0"/>
                </a:lnTo>
                <a:lnTo>
                  <a:pt x="140690" y="0"/>
                </a:lnTo>
                <a:lnTo>
                  <a:pt x="164134" y="46888"/>
                </a:lnTo>
                <a:lnTo>
                  <a:pt x="211035" y="70345"/>
                </a:lnTo>
                <a:lnTo>
                  <a:pt x="257936" y="70345"/>
                </a:lnTo>
                <a:lnTo>
                  <a:pt x="281381" y="23444"/>
                </a:lnTo>
                <a:lnTo>
                  <a:pt x="304838" y="0"/>
                </a:lnTo>
              </a:path>
            </a:pathLst>
          </a:custGeom>
          <a:ln w="9677">
            <a:solidFill>
              <a:srgbClr val="0A507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6958625" y="554816"/>
            <a:ext cx="1499907" cy="10865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794" dirty="0">
                <a:solidFill>
                  <a:srgbClr val="221E1F"/>
                </a:solidFill>
                <a:latin typeface="Trebuchet MS"/>
                <a:cs typeface="Trebuchet MS"/>
              </a:rPr>
              <a:t>Areas </a:t>
            </a:r>
            <a:r>
              <a:rPr sz="794" spc="-4" dirty="0">
                <a:solidFill>
                  <a:srgbClr val="221E1F"/>
                </a:solidFill>
                <a:latin typeface="Trebuchet MS"/>
                <a:cs typeface="Trebuchet MS"/>
              </a:rPr>
              <a:t>wit</a:t>
            </a:r>
            <a:r>
              <a:rPr sz="794" spc="4" dirty="0">
                <a:solidFill>
                  <a:srgbClr val="221E1F"/>
                </a:solidFill>
                <a:latin typeface="Trebuchet MS"/>
                <a:cs typeface="Trebuchet MS"/>
              </a:rPr>
              <a:t>h</a:t>
            </a:r>
            <a:r>
              <a:rPr sz="794" dirty="0">
                <a:solidFill>
                  <a:srgbClr val="221E1F"/>
                </a:solidFill>
                <a:latin typeface="Trebuchet MS"/>
                <a:cs typeface="Trebuchet MS"/>
              </a:rPr>
              <a:t> </a:t>
            </a:r>
            <a:r>
              <a:rPr sz="794" spc="-4" dirty="0">
                <a:solidFill>
                  <a:srgbClr val="221E1F"/>
                </a:solidFill>
                <a:latin typeface="Trebuchet MS"/>
                <a:cs typeface="Trebuchet MS"/>
              </a:rPr>
              <a:t>Coole</a:t>
            </a:r>
            <a:r>
              <a:rPr sz="794" dirty="0">
                <a:solidFill>
                  <a:srgbClr val="221E1F"/>
                </a:solidFill>
                <a:latin typeface="Trebuchet MS"/>
                <a:cs typeface="Trebuchet MS"/>
              </a:rPr>
              <a:t>r</a:t>
            </a:r>
            <a:r>
              <a:rPr sz="794" spc="4" dirty="0">
                <a:solidFill>
                  <a:srgbClr val="221E1F"/>
                </a:solidFill>
                <a:latin typeface="Trebuchet MS"/>
                <a:cs typeface="Trebuchet MS"/>
              </a:rPr>
              <a:t> </a:t>
            </a:r>
            <a:r>
              <a:rPr sz="794" spc="-4" dirty="0">
                <a:solidFill>
                  <a:srgbClr val="221E1F"/>
                </a:solidFill>
                <a:latin typeface="Trebuchet MS"/>
                <a:cs typeface="Trebuchet MS"/>
              </a:rPr>
              <a:t>Microclimates</a:t>
            </a:r>
            <a:endParaRPr sz="794" dirty="0">
              <a:latin typeface="Trebuchet MS"/>
              <a:cs typeface="Trebuchet MS"/>
            </a:endParaRPr>
          </a:p>
          <a:p>
            <a:pPr>
              <a:spcBef>
                <a:spcPts val="30"/>
              </a:spcBef>
            </a:pPr>
            <a:endParaRPr sz="882" dirty="0">
              <a:latin typeface="Times New Roman"/>
              <a:cs typeface="Times New Roman"/>
            </a:endParaRPr>
          </a:p>
          <a:p>
            <a:pPr marL="521101" marR="290248" indent="-93014">
              <a:lnSpc>
                <a:spcPct val="105500"/>
              </a:lnSpc>
            </a:pPr>
            <a:r>
              <a:rPr sz="574" spc="9" dirty="0">
                <a:solidFill>
                  <a:srgbClr val="221E1F"/>
                </a:solidFill>
                <a:latin typeface="Trebuchet MS"/>
                <a:cs typeface="Trebuchet MS"/>
              </a:rPr>
              <a:t>Cool, Moist areas of</a:t>
            </a:r>
            <a:r>
              <a:rPr sz="574" spc="4" dirty="0">
                <a:solidFill>
                  <a:srgbClr val="221E1F"/>
                </a:solidFill>
                <a:latin typeface="Trebuchet MS"/>
                <a:cs typeface="Trebuchet MS"/>
              </a:rPr>
              <a:t> </a:t>
            </a:r>
            <a:r>
              <a:rPr sz="574" spc="9" dirty="0">
                <a:solidFill>
                  <a:srgbClr val="221E1F"/>
                </a:solidFill>
                <a:latin typeface="Trebuchet MS"/>
                <a:cs typeface="Trebuchet MS"/>
              </a:rPr>
              <a:t>Lo</a:t>
            </a:r>
            <a:r>
              <a:rPr sz="574" spc="18" dirty="0">
                <a:solidFill>
                  <a:srgbClr val="221E1F"/>
                </a:solidFill>
                <a:latin typeface="Trebuchet MS"/>
                <a:cs typeface="Trebuchet MS"/>
              </a:rPr>
              <a:t>w</a:t>
            </a:r>
            <a:r>
              <a:rPr sz="574" spc="9" dirty="0">
                <a:solidFill>
                  <a:srgbClr val="221E1F"/>
                </a:solidFill>
                <a:latin typeface="Trebuchet MS"/>
                <a:cs typeface="Trebuchet MS"/>
              </a:rPr>
              <a:t> Solar </a:t>
            </a:r>
            <a:r>
              <a:rPr sz="574" spc="13" dirty="0">
                <a:solidFill>
                  <a:srgbClr val="221E1F"/>
                </a:solidFill>
                <a:latin typeface="Trebuchet MS"/>
                <a:cs typeface="Trebuchet MS"/>
              </a:rPr>
              <a:t>Radiation</a:t>
            </a:r>
            <a:endParaRPr sz="574" dirty="0">
              <a:latin typeface="Trebuchet MS"/>
              <a:cs typeface="Trebuchet MS"/>
            </a:endParaRPr>
          </a:p>
          <a:p>
            <a:pPr marL="428648" marR="260551">
              <a:lnSpc>
                <a:spcPts val="2471"/>
              </a:lnSpc>
              <a:spcBef>
                <a:spcPts val="13"/>
              </a:spcBef>
            </a:pPr>
            <a:r>
              <a:rPr sz="574" spc="-18" dirty="0">
                <a:solidFill>
                  <a:srgbClr val="221E1F"/>
                </a:solidFill>
                <a:latin typeface="Trebuchet MS"/>
                <a:cs typeface="Trebuchet MS"/>
              </a:rPr>
              <a:t>P</a:t>
            </a:r>
            <a:r>
              <a:rPr sz="574" spc="13" dirty="0">
                <a:solidFill>
                  <a:srgbClr val="221E1F"/>
                </a:solidFill>
                <a:latin typeface="Trebuchet MS"/>
                <a:cs typeface="Trebuchet MS"/>
              </a:rPr>
              <a:t>onds.</a:t>
            </a:r>
            <a:r>
              <a:rPr sz="574" spc="4" dirty="0">
                <a:solidFill>
                  <a:srgbClr val="221E1F"/>
                </a:solidFill>
                <a:latin typeface="Trebuchet MS"/>
                <a:cs typeface="Trebuchet MS"/>
              </a:rPr>
              <a:t> </a:t>
            </a:r>
            <a:r>
              <a:rPr sz="574" spc="9" dirty="0">
                <a:solidFill>
                  <a:srgbClr val="221E1F"/>
                </a:solidFill>
                <a:latin typeface="Trebuchet MS"/>
                <a:cs typeface="Trebuchet MS"/>
              </a:rPr>
              <a:t>Lakes, </a:t>
            </a:r>
            <a:r>
              <a:rPr sz="574" spc="-4" dirty="0">
                <a:solidFill>
                  <a:srgbClr val="221E1F"/>
                </a:solidFill>
                <a:latin typeface="Trebuchet MS"/>
                <a:cs typeface="Trebuchet MS"/>
              </a:rPr>
              <a:t>W</a:t>
            </a:r>
            <a:r>
              <a:rPr sz="574" spc="9" dirty="0">
                <a:solidFill>
                  <a:srgbClr val="221E1F"/>
                </a:solidFill>
                <a:latin typeface="Trebuchet MS"/>
                <a:cs typeface="Trebuchet MS"/>
              </a:rPr>
              <a:t>etlands</a:t>
            </a:r>
            <a:r>
              <a:rPr sz="574" dirty="0">
                <a:solidFill>
                  <a:srgbClr val="221E1F"/>
                </a:solidFill>
                <a:latin typeface="Trebuchet MS"/>
                <a:cs typeface="Trebuchet MS"/>
              </a:rPr>
              <a:t> </a:t>
            </a:r>
            <a:r>
              <a:rPr sz="574" spc="13" dirty="0">
                <a:solidFill>
                  <a:srgbClr val="221E1F"/>
                </a:solidFill>
                <a:latin typeface="Trebuchet MS"/>
                <a:cs typeface="Trebuchet MS"/>
              </a:rPr>
              <a:t>Streams</a:t>
            </a:r>
            <a:endParaRPr sz="574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956231" y="765463"/>
            <a:ext cx="397058" cy="3031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992537" y="802588"/>
            <a:ext cx="265019" cy="172010"/>
          </a:xfrm>
          <a:custGeom>
            <a:avLst/>
            <a:gdLst/>
            <a:ahLst/>
            <a:cxnLst/>
            <a:rect l="l" t="t" r="r" b="b"/>
            <a:pathLst>
              <a:path w="300354" h="194944">
                <a:moveTo>
                  <a:pt x="299999" y="194398"/>
                </a:moveTo>
                <a:lnTo>
                  <a:pt x="0" y="194398"/>
                </a:lnTo>
                <a:lnTo>
                  <a:pt x="0" y="0"/>
                </a:lnTo>
                <a:lnTo>
                  <a:pt x="299999" y="0"/>
                </a:lnTo>
                <a:lnTo>
                  <a:pt x="299999" y="194398"/>
                </a:lnTo>
                <a:close/>
              </a:path>
            </a:pathLst>
          </a:custGeom>
          <a:solidFill>
            <a:srgbClr val="767D6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956231" y="1085670"/>
            <a:ext cx="397058" cy="3031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6992537" y="1121787"/>
            <a:ext cx="265019" cy="172010"/>
          </a:xfrm>
          <a:custGeom>
            <a:avLst/>
            <a:gdLst/>
            <a:ahLst/>
            <a:cxnLst/>
            <a:rect l="l" t="t" r="r" b="b"/>
            <a:pathLst>
              <a:path w="300354" h="194944">
                <a:moveTo>
                  <a:pt x="299999" y="194398"/>
                </a:moveTo>
                <a:lnTo>
                  <a:pt x="0" y="194398"/>
                </a:lnTo>
                <a:lnTo>
                  <a:pt x="0" y="0"/>
                </a:lnTo>
                <a:lnTo>
                  <a:pt x="299999" y="0"/>
                </a:lnTo>
                <a:lnTo>
                  <a:pt x="299999" y="194398"/>
                </a:lnTo>
                <a:close/>
              </a:path>
            </a:pathLst>
          </a:custGeom>
          <a:solidFill>
            <a:srgbClr val="4B678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6947693" y="1764512"/>
            <a:ext cx="414135" cy="2903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6992537" y="1808652"/>
            <a:ext cx="265019" cy="172010"/>
          </a:xfrm>
          <a:custGeom>
            <a:avLst/>
            <a:gdLst/>
            <a:ahLst/>
            <a:cxnLst/>
            <a:rect l="l" t="t" r="r" b="b"/>
            <a:pathLst>
              <a:path w="300354" h="194944">
                <a:moveTo>
                  <a:pt x="299999" y="194411"/>
                </a:moveTo>
                <a:lnTo>
                  <a:pt x="0" y="194411"/>
                </a:lnTo>
                <a:lnTo>
                  <a:pt x="0" y="0"/>
                </a:lnTo>
                <a:lnTo>
                  <a:pt x="299999" y="0"/>
                </a:lnTo>
                <a:lnTo>
                  <a:pt x="299999" y="194411"/>
                </a:lnTo>
                <a:close/>
              </a:path>
            </a:pathLst>
          </a:custGeom>
          <a:solidFill>
            <a:srgbClr val="F4F4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992536" y="1808651"/>
            <a:ext cx="265019" cy="172010"/>
          </a:xfrm>
          <a:custGeom>
            <a:avLst/>
            <a:gdLst/>
            <a:ahLst/>
            <a:cxnLst/>
            <a:rect l="l" t="t" r="r" b="b"/>
            <a:pathLst>
              <a:path w="300354" h="194944">
                <a:moveTo>
                  <a:pt x="299999" y="194411"/>
                </a:moveTo>
                <a:lnTo>
                  <a:pt x="0" y="194411"/>
                </a:lnTo>
                <a:lnTo>
                  <a:pt x="0" y="0"/>
                </a:lnTo>
                <a:lnTo>
                  <a:pt x="299999" y="0"/>
                </a:lnTo>
                <a:lnTo>
                  <a:pt x="299999" y="194411"/>
                </a:lnTo>
                <a:close/>
              </a:path>
            </a:pathLst>
          </a:custGeom>
          <a:ln w="19354">
            <a:solidFill>
              <a:srgbClr val="45602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947693" y="2054833"/>
            <a:ext cx="414135" cy="3202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6992537" y="2099926"/>
            <a:ext cx="265019" cy="172010"/>
          </a:xfrm>
          <a:custGeom>
            <a:avLst/>
            <a:gdLst/>
            <a:ahLst/>
            <a:cxnLst/>
            <a:rect l="l" t="t" r="r" b="b"/>
            <a:pathLst>
              <a:path w="300354" h="194944">
                <a:moveTo>
                  <a:pt x="299999" y="194411"/>
                </a:moveTo>
                <a:lnTo>
                  <a:pt x="0" y="194411"/>
                </a:lnTo>
                <a:lnTo>
                  <a:pt x="0" y="0"/>
                </a:lnTo>
                <a:lnTo>
                  <a:pt x="299999" y="0"/>
                </a:lnTo>
                <a:lnTo>
                  <a:pt x="299999" y="194411"/>
                </a:lnTo>
                <a:close/>
              </a:path>
            </a:pathLst>
          </a:custGeom>
          <a:solidFill>
            <a:srgbClr val="F4F4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7231623" y="2245847"/>
            <a:ext cx="25773" cy="25773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032" y="0"/>
                </a:moveTo>
                <a:lnTo>
                  <a:pt x="29032" y="29032"/>
                </a:lnTo>
                <a:lnTo>
                  <a:pt x="0" y="29032"/>
                </a:lnTo>
              </a:path>
            </a:pathLst>
          </a:custGeom>
          <a:ln w="19354">
            <a:solidFill>
              <a:srgbClr val="45602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039498" y="2271463"/>
            <a:ext cx="149599" cy="0"/>
          </a:xfrm>
          <a:custGeom>
            <a:avLst/>
            <a:gdLst/>
            <a:ahLst/>
            <a:cxnLst/>
            <a:rect l="l" t="t" r="r" b="b"/>
            <a:pathLst>
              <a:path w="169545">
                <a:moveTo>
                  <a:pt x="169354" y="0"/>
                </a:moveTo>
                <a:lnTo>
                  <a:pt x="0" y="0"/>
                </a:lnTo>
              </a:path>
            </a:pathLst>
          </a:custGeom>
          <a:ln w="19354">
            <a:solidFill>
              <a:srgbClr val="45602D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6992534" y="2245847"/>
            <a:ext cx="25773" cy="25773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032" y="29032"/>
                </a:moveTo>
                <a:lnTo>
                  <a:pt x="0" y="29032"/>
                </a:lnTo>
                <a:lnTo>
                  <a:pt x="0" y="0"/>
                </a:lnTo>
              </a:path>
            </a:pathLst>
          </a:custGeom>
          <a:ln w="19354">
            <a:solidFill>
              <a:srgbClr val="45602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6992534" y="2145592"/>
            <a:ext cx="0" cy="60512"/>
          </a:xfrm>
          <a:custGeom>
            <a:avLst/>
            <a:gdLst/>
            <a:ahLst/>
            <a:cxnLst/>
            <a:rect l="l" t="t" r="r" b="b"/>
            <a:pathLst>
              <a:path h="68580">
                <a:moveTo>
                  <a:pt x="0" y="68173"/>
                </a:moveTo>
                <a:lnTo>
                  <a:pt x="0" y="0"/>
                </a:lnTo>
              </a:path>
            </a:pathLst>
          </a:custGeom>
          <a:ln w="19354">
            <a:solidFill>
              <a:srgbClr val="45602D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6992534" y="2099926"/>
            <a:ext cx="25773" cy="25773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0" y="29032"/>
                </a:moveTo>
                <a:lnTo>
                  <a:pt x="0" y="0"/>
                </a:lnTo>
                <a:lnTo>
                  <a:pt x="29032" y="0"/>
                </a:lnTo>
              </a:path>
            </a:pathLst>
          </a:custGeom>
          <a:ln w="19354">
            <a:solidFill>
              <a:srgbClr val="45602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7060845" y="2099926"/>
            <a:ext cx="149599" cy="0"/>
          </a:xfrm>
          <a:custGeom>
            <a:avLst/>
            <a:gdLst/>
            <a:ahLst/>
            <a:cxnLst/>
            <a:rect l="l" t="t" r="r" b="b"/>
            <a:pathLst>
              <a:path w="169545">
                <a:moveTo>
                  <a:pt x="0" y="0"/>
                </a:moveTo>
                <a:lnTo>
                  <a:pt x="169354" y="0"/>
                </a:lnTo>
              </a:path>
            </a:pathLst>
          </a:custGeom>
          <a:ln w="19354">
            <a:solidFill>
              <a:srgbClr val="45602D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231623" y="2099926"/>
            <a:ext cx="25773" cy="25773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0" y="0"/>
                </a:moveTo>
                <a:lnTo>
                  <a:pt x="29032" y="0"/>
                </a:lnTo>
                <a:lnTo>
                  <a:pt x="29032" y="29032"/>
                </a:lnTo>
              </a:path>
            </a:pathLst>
          </a:custGeom>
          <a:ln w="19354">
            <a:solidFill>
              <a:srgbClr val="45602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7257239" y="2165643"/>
            <a:ext cx="0" cy="60512"/>
          </a:xfrm>
          <a:custGeom>
            <a:avLst/>
            <a:gdLst/>
            <a:ahLst/>
            <a:cxnLst/>
            <a:rect l="l" t="t" r="r" b="b"/>
            <a:pathLst>
              <a:path h="68580">
                <a:moveTo>
                  <a:pt x="0" y="0"/>
                </a:moveTo>
                <a:lnTo>
                  <a:pt x="0" y="68173"/>
                </a:lnTo>
              </a:path>
            </a:pathLst>
          </a:custGeom>
          <a:ln w="19354">
            <a:solidFill>
              <a:srgbClr val="45602D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 txBox="1"/>
          <p:nvPr/>
        </p:nvSpPr>
        <p:spPr>
          <a:xfrm>
            <a:off x="7376407" y="1849329"/>
            <a:ext cx="1041587" cy="6857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574" spc="9" dirty="0">
                <a:solidFill>
                  <a:srgbClr val="221E1F"/>
                </a:solidFill>
                <a:latin typeface="Trebuchet MS"/>
                <a:cs typeface="Trebuchet MS"/>
              </a:rPr>
              <a:t>Midpe</a:t>
            </a:r>
            <a:r>
              <a:rPr sz="574" spc="13" dirty="0">
                <a:solidFill>
                  <a:srgbClr val="221E1F"/>
                </a:solidFill>
                <a:latin typeface="Trebuchet MS"/>
                <a:cs typeface="Trebuchet MS"/>
              </a:rPr>
              <a:t>n</a:t>
            </a:r>
            <a:r>
              <a:rPr sz="574" spc="9" dirty="0">
                <a:solidFill>
                  <a:srgbClr val="221E1F"/>
                </a:solidFill>
                <a:latin typeface="Trebuchet MS"/>
                <a:cs typeface="Trebuchet MS"/>
              </a:rPr>
              <a:t> </a:t>
            </a:r>
            <a:r>
              <a:rPr sz="574" spc="13" dirty="0">
                <a:solidFill>
                  <a:srgbClr val="221E1F"/>
                </a:solidFill>
                <a:latin typeface="Trebuchet MS"/>
                <a:cs typeface="Trebuchet MS"/>
              </a:rPr>
              <a:t>Boundary</a:t>
            </a:r>
            <a:endParaRPr sz="574" dirty="0">
              <a:latin typeface="Trebuchet MS"/>
              <a:cs typeface="Trebuchet MS"/>
            </a:endParaRPr>
          </a:p>
          <a:p>
            <a:pPr marL="11206" marR="4483">
              <a:lnSpc>
                <a:spcPct val="337600"/>
              </a:lnSpc>
            </a:pPr>
            <a:r>
              <a:rPr sz="574" spc="9" dirty="0">
                <a:solidFill>
                  <a:srgbClr val="221E1F"/>
                </a:solidFill>
                <a:latin typeface="Trebuchet MS"/>
                <a:cs typeface="Trebuchet MS"/>
              </a:rPr>
              <a:t>Midpe</a:t>
            </a:r>
            <a:r>
              <a:rPr sz="574" spc="13" dirty="0">
                <a:solidFill>
                  <a:srgbClr val="221E1F"/>
                </a:solidFill>
                <a:latin typeface="Trebuchet MS"/>
                <a:cs typeface="Trebuchet MS"/>
              </a:rPr>
              <a:t>n</a:t>
            </a:r>
            <a:r>
              <a:rPr sz="574" spc="9" dirty="0">
                <a:solidFill>
                  <a:srgbClr val="221E1F"/>
                </a:solidFill>
                <a:latin typeface="Trebuchet MS"/>
                <a:cs typeface="Trebuchet MS"/>
              </a:rPr>
              <a:t> </a:t>
            </a:r>
            <a:r>
              <a:rPr sz="574" spc="13" dirty="0">
                <a:solidFill>
                  <a:srgbClr val="221E1F"/>
                </a:solidFill>
                <a:latin typeface="Trebuchet MS"/>
                <a:cs typeface="Trebuchet MS"/>
              </a:rPr>
              <a:t>Sphere</a:t>
            </a:r>
            <a:r>
              <a:rPr sz="574" spc="4" dirty="0">
                <a:solidFill>
                  <a:srgbClr val="221E1F"/>
                </a:solidFill>
                <a:latin typeface="Trebuchet MS"/>
                <a:cs typeface="Trebuchet MS"/>
              </a:rPr>
              <a:t> </a:t>
            </a:r>
            <a:r>
              <a:rPr sz="574" spc="9" dirty="0">
                <a:solidFill>
                  <a:srgbClr val="221E1F"/>
                </a:solidFill>
                <a:latin typeface="Trebuchet MS"/>
                <a:cs typeface="Trebuchet MS"/>
              </a:rPr>
              <a:t>of Influence Midpe</a:t>
            </a:r>
            <a:r>
              <a:rPr sz="574" spc="13" dirty="0">
                <a:solidFill>
                  <a:srgbClr val="221E1F"/>
                </a:solidFill>
                <a:latin typeface="Trebuchet MS"/>
                <a:cs typeface="Trebuchet MS"/>
              </a:rPr>
              <a:t>n</a:t>
            </a:r>
            <a:r>
              <a:rPr sz="574" spc="9" dirty="0">
                <a:solidFill>
                  <a:srgbClr val="221E1F"/>
                </a:solidFill>
                <a:latin typeface="Trebuchet MS"/>
                <a:cs typeface="Trebuchet MS"/>
              </a:rPr>
              <a:t> </a:t>
            </a:r>
            <a:r>
              <a:rPr sz="574" spc="13" dirty="0">
                <a:solidFill>
                  <a:srgbClr val="221E1F"/>
                </a:solidFill>
                <a:latin typeface="Trebuchet MS"/>
                <a:cs typeface="Trebuchet MS"/>
              </a:rPr>
              <a:t>Open</a:t>
            </a:r>
            <a:r>
              <a:rPr sz="574" spc="4" dirty="0">
                <a:solidFill>
                  <a:srgbClr val="221E1F"/>
                </a:solidFill>
                <a:latin typeface="Trebuchet MS"/>
                <a:cs typeface="Trebuchet MS"/>
              </a:rPr>
              <a:t> </a:t>
            </a:r>
            <a:r>
              <a:rPr sz="574" spc="13" dirty="0">
                <a:solidFill>
                  <a:srgbClr val="221E1F"/>
                </a:solidFill>
                <a:latin typeface="Trebuchet MS"/>
                <a:cs typeface="Trebuchet MS"/>
              </a:rPr>
              <a:t>Space</a:t>
            </a:r>
            <a:r>
              <a:rPr sz="574" spc="4" dirty="0">
                <a:solidFill>
                  <a:srgbClr val="221E1F"/>
                </a:solidFill>
                <a:latin typeface="Trebuchet MS"/>
                <a:cs typeface="Trebuchet MS"/>
              </a:rPr>
              <a:t> </a:t>
            </a:r>
            <a:r>
              <a:rPr sz="574" spc="-13" dirty="0">
                <a:solidFill>
                  <a:srgbClr val="221E1F"/>
                </a:solidFill>
                <a:latin typeface="Trebuchet MS"/>
                <a:cs typeface="Trebuchet MS"/>
              </a:rPr>
              <a:t>P</a:t>
            </a:r>
            <a:r>
              <a:rPr sz="574" spc="13" dirty="0">
                <a:solidFill>
                  <a:srgbClr val="221E1F"/>
                </a:solidFill>
                <a:latin typeface="Trebuchet MS"/>
                <a:cs typeface="Trebuchet MS"/>
              </a:rPr>
              <a:t>reserves</a:t>
            </a:r>
            <a:endParaRPr sz="574" dirty="0">
              <a:latin typeface="Trebuchet MS"/>
              <a:cs typeface="Trebuchet M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956231" y="2366503"/>
            <a:ext cx="401327" cy="307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992537" y="2403348"/>
            <a:ext cx="265019" cy="172010"/>
          </a:xfrm>
          <a:custGeom>
            <a:avLst/>
            <a:gdLst/>
            <a:ahLst/>
            <a:cxnLst/>
            <a:rect l="l" t="t" r="r" b="b"/>
            <a:pathLst>
              <a:path w="300354" h="194944">
                <a:moveTo>
                  <a:pt x="299999" y="194411"/>
                </a:moveTo>
                <a:lnTo>
                  <a:pt x="0" y="194411"/>
                </a:lnTo>
                <a:lnTo>
                  <a:pt x="0" y="0"/>
                </a:lnTo>
                <a:lnTo>
                  <a:pt x="299999" y="0"/>
                </a:lnTo>
                <a:lnTo>
                  <a:pt x="299999" y="194411"/>
                </a:lnTo>
                <a:close/>
              </a:path>
            </a:pathLst>
          </a:custGeom>
          <a:solidFill>
            <a:srgbClr val="F4F4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6990406" y="2574885"/>
            <a:ext cx="269501" cy="0"/>
          </a:xfrm>
          <a:custGeom>
            <a:avLst/>
            <a:gdLst/>
            <a:ahLst/>
            <a:cxnLst/>
            <a:rect l="l" t="t" r="r" b="b"/>
            <a:pathLst>
              <a:path w="305434">
                <a:moveTo>
                  <a:pt x="0" y="0"/>
                </a:moveTo>
                <a:lnTo>
                  <a:pt x="304825" y="0"/>
                </a:lnTo>
              </a:path>
            </a:pathLst>
          </a:custGeom>
          <a:ln w="6350">
            <a:solidFill>
              <a:srgbClr val="08090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6992534" y="2405676"/>
            <a:ext cx="0" cy="166968"/>
          </a:xfrm>
          <a:custGeom>
            <a:avLst/>
            <a:gdLst/>
            <a:ahLst/>
            <a:cxnLst/>
            <a:rect l="l" t="t" r="r" b="b"/>
            <a:pathLst>
              <a:path h="189230">
                <a:moveTo>
                  <a:pt x="0" y="0"/>
                </a:moveTo>
                <a:lnTo>
                  <a:pt x="0" y="189230"/>
                </a:lnTo>
              </a:path>
            </a:pathLst>
          </a:custGeom>
          <a:ln w="6095">
            <a:solidFill>
              <a:srgbClr val="08090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6990406" y="2403435"/>
            <a:ext cx="269501" cy="0"/>
          </a:xfrm>
          <a:custGeom>
            <a:avLst/>
            <a:gdLst/>
            <a:ahLst/>
            <a:cxnLst/>
            <a:rect l="l" t="t" r="r" b="b"/>
            <a:pathLst>
              <a:path w="305434">
                <a:moveTo>
                  <a:pt x="0" y="0"/>
                </a:moveTo>
                <a:lnTo>
                  <a:pt x="304825" y="0"/>
                </a:lnTo>
              </a:path>
            </a:pathLst>
          </a:custGeom>
          <a:ln w="6349">
            <a:solidFill>
              <a:srgbClr val="08090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257239" y="2405676"/>
            <a:ext cx="0" cy="170329"/>
          </a:xfrm>
          <a:custGeom>
            <a:avLst/>
            <a:gdLst/>
            <a:ahLst/>
            <a:cxnLst/>
            <a:rect l="l" t="t" r="r" b="b"/>
            <a:pathLst>
              <a:path h="193039">
                <a:moveTo>
                  <a:pt x="0" y="0"/>
                </a:moveTo>
                <a:lnTo>
                  <a:pt x="0" y="192976"/>
                </a:lnTo>
              </a:path>
            </a:pathLst>
          </a:custGeom>
          <a:ln w="6096">
            <a:solidFill>
              <a:srgbClr val="08090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026694" y="2437504"/>
            <a:ext cx="196663" cy="103654"/>
          </a:xfrm>
          <a:custGeom>
            <a:avLst/>
            <a:gdLst/>
            <a:ahLst/>
            <a:cxnLst/>
            <a:rect l="l" t="t" r="r" b="b"/>
            <a:pathLst>
              <a:path w="222884" h="117475">
                <a:moveTo>
                  <a:pt x="222580" y="0"/>
                </a:moveTo>
                <a:lnTo>
                  <a:pt x="0" y="0"/>
                </a:lnTo>
                <a:lnTo>
                  <a:pt x="0" y="116992"/>
                </a:lnTo>
                <a:lnTo>
                  <a:pt x="222580" y="116992"/>
                </a:lnTo>
                <a:lnTo>
                  <a:pt x="222580" y="0"/>
                </a:lnTo>
                <a:close/>
              </a:path>
            </a:pathLst>
          </a:custGeom>
          <a:solidFill>
            <a:srgbClr val="F4F4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009616" y="2549338"/>
            <a:ext cx="230841" cy="0"/>
          </a:xfrm>
          <a:custGeom>
            <a:avLst/>
            <a:gdLst/>
            <a:ahLst/>
            <a:cxnLst/>
            <a:rect l="l" t="t" r="r" b="b"/>
            <a:pathLst>
              <a:path w="261620">
                <a:moveTo>
                  <a:pt x="0" y="0"/>
                </a:moveTo>
                <a:lnTo>
                  <a:pt x="261289" y="0"/>
                </a:lnTo>
              </a:path>
            </a:pathLst>
          </a:custGeom>
          <a:ln w="21589">
            <a:solidFill>
              <a:srgbClr val="ABAAA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7018154" y="2437280"/>
            <a:ext cx="0" cy="103093"/>
          </a:xfrm>
          <a:custGeom>
            <a:avLst/>
            <a:gdLst/>
            <a:ahLst/>
            <a:cxnLst/>
            <a:rect l="l" t="t" r="r" b="b"/>
            <a:pathLst>
              <a:path h="116839">
                <a:moveTo>
                  <a:pt x="0" y="0"/>
                </a:moveTo>
                <a:lnTo>
                  <a:pt x="0" y="116839"/>
                </a:lnTo>
              </a:path>
            </a:pathLst>
          </a:custGeom>
          <a:ln w="20624">
            <a:solidFill>
              <a:srgbClr val="ABAAA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7009616" y="2428875"/>
            <a:ext cx="230841" cy="0"/>
          </a:xfrm>
          <a:custGeom>
            <a:avLst/>
            <a:gdLst/>
            <a:ahLst/>
            <a:cxnLst/>
            <a:rect l="l" t="t" r="r" b="b"/>
            <a:pathLst>
              <a:path w="261620">
                <a:moveTo>
                  <a:pt x="0" y="0"/>
                </a:moveTo>
                <a:lnTo>
                  <a:pt x="261289" y="0"/>
                </a:lnTo>
              </a:path>
            </a:pathLst>
          </a:custGeom>
          <a:ln w="20320">
            <a:solidFill>
              <a:srgbClr val="ABAAA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231626" y="2437504"/>
            <a:ext cx="0" cy="103654"/>
          </a:xfrm>
          <a:custGeom>
            <a:avLst/>
            <a:gdLst/>
            <a:ahLst/>
            <a:cxnLst/>
            <a:rect l="l" t="t" r="r" b="b"/>
            <a:pathLst>
              <a:path h="117475">
                <a:moveTo>
                  <a:pt x="0" y="0"/>
                </a:moveTo>
                <a:lnTo>
                  <a:pt x="0" y="116992"/>
                </a:lnTo>
              </a:path>
            </a:pathLst>
          </a:custGeom>
          <a:ln w="20624">
            <a:solidFill>
              <a:srgbClr val="ABAAA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6994666" y="2565586"/>
            <a:ext cx="260537" cy="0"/>
          </a:xfrm>
          <a:custGeom>
            <a:avLst/>
            <a:gdLst/>
            <a:ahLst/>
            <a:cxnLst/>
            <a:rect l="l" t="t" r="r" b="b"/>
            <a:pathLst>
              <a:path w="295275">
                <a:moveTo>
                  <a:pt x="0" y="0"/>
                </a:moveTo>
                <a:lnTo>
                  <a:pt x="295160" y="0"/>
                </a:lnTo>
              </a:path>
            </a:pathLst>
          </a:custGeom>
          <a:ln w="17780">
            <a:solidFill>
              <a:srgbClr val="85838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7002140" y="2420471"/>
            <a:ext cx="0" cy="137832"/>
          </a:xfrm>
          <a:custGeom>
            <a:avLst/>
            <a:gdLst/>
            <a:ahLst/>
            <a:cxnLst/>
            <a:rect l="l" t="t" r="r" b="b"/>
            <a:pathLst>
              <a:path h="156210">
                <a:moveTo>
                  <a:pt x="0" y="0"/>
                </a:moveTo>
                <a:lnTo>
                  <a:pt x="0" y="156209"/>
                </a:lnTo>
              </a:path>
            </a:pathLst>
          </a:custGeom>
          <a:ln w="18211">
            <a:solidFill>
              <a:srgbClr val="85838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6994666" y="2413187"/>
            <a:ext cx="260537" cy="0"/>
          </a:xfrm>
          <a:custGeom>
            <a:avLst/>
            <a:gdLst/>
            <a:ahLst/>
            <a:cxnLst/>
            <a:rect l="l" t="t" r="r" b="b"/>
            <a:pathLst>
              <a:path w="295275">
                <a:moveTo>
                  <a:pt x="0" y="0"/>
                </a:moveTo>
                <a:lnTo>
                  <a:pt x="295160" y="0"/>
                </a:lnTo>
              </a:path>
            </a:pathLst>
          </a:custGeom>
          <a:ln w="17780">
            <a:solidFill>
              <a:srgbClr val="85838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7247634" y="2420426"/>
            <a:ext cx="0" cy="137832"/>
          </a:xfrm>
          <a:custGeom>
            <a:avLst/>
            <a:gdLst/>
            <a:ahLst/>
            <a:cxnLst/>
            <a:rect l="l" t="t" r="r" b="b"/>
            <a:pathLst>
              <a:path h="156210">
                <a:moveTo>
                  <a:pt x="0" y="0"/>
                </a:moveTo>
                <a:lnTo>
                  <a:pt x="0" y="155689"/>
                </a:lnTo>
              </a:path>
            </a:pathLst>
          </a:custGeom>
          <a:ln w="18199">
            <a:solidFill>
              <a:srgbClr val="85838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6992527" y="2573990"/>
            <a:ext cx="265019" cy="0"/>
          </a:xfrm>
          <a:custGeom>
            <a:avLst/>
            <a:gdLst/>
            <a:ahLst/>
            <a:cxnLst/>
            <a:rect l="l" t="t" r="r" b="b"/>
            <a:pathLst>
              <a:path w="300354">
                <a:moveTo>
                  <a:pt x="0" y="0"/>
                </a:moveTo>
                <a:lnTo>
                  <a:pt x="299999" y="0"/>
                </a:lnTo>
              </a:path>
            </a:pathLst>
          </a:custGeom>
          <a:ln w="3809">
            <a:solidFill>
              <a:srgbClr val="65656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6993596" y="2405902"/>
            <a:ext cx="0" cy="166968"/>
          </a:xfrm>
          <a:custGeom>
            <a:avLst/>
            <a:gdLst/>
            <a:ahLst/>
            <a:cxnLst/>
            <a:rect l="l" t="t" r="r" b="b"/>
            <a:pathLst>
              <a:path h="189230">
                <a:moveTo>
                  <a:pt x="0" y="0"/>
                </a:moveTo>
                <a:lnTo>
                  <a:pt x="0" y="189229"/>
                </a:lnTo>
              </a:path>
            </a:pathLst>
          </a:custGeom>
          <a:ln w="3695">
            <a:solidFill>
              <a:srgbClr val="65656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6992527" y="2404782"/>
            <a:ext cx="265019" cy="0"/>
          </a:xfrm>
          <a:custGeom>
            <a:avLst/>
            <a:gdLst/>
            <a:ahLst/>
            <a:cxnLst/>
            <a:rect l="l" t="t" r="r" b="b"/>
            <a:pathLst>
              <a:path w="300354">
                <a:moveTo>
                  <a:pt x="0" y="0"/>
                </a:moveTo>
                <a:lnTo>
                  <a:pt x="299999" y="0"/>
                </a:lnTo>
              </a:path>
            </a:pathLst>
          </a:custGeom>
          <a:ln w="3809">
            <a:solidFill>
              <a:srgbClr val="65656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7256167" y="2405489"/>
            <a:ext cx="0" cy="167528"/>
          </a:xfrm>
          <a:custGeom>
            <a:avLst/>
            <a:gdLst/>
            <a:ahLst/>
            <a:cxnLst/>
            <a:rect l="l" t="t" r="r" b="b"/>
            <a:pathLst>
              <a:path h="189864">
                <a:moveTo>
                  <a:pt x="0" y="0"/>
                </a:moveTo>
                <a:lnTo>
                  <a:pt x="0" y="189572"/>
                </a:lnTo>
              </a:path>
            </a:pathLst>
          </a:custGeom>
          <a:ln w="3682">
            <a:solidFill>
              <a:srgbClr val="65656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6992536" y="2403346"/>
            <a:ext cx="265019" cy="172010"/>
          </a:xfrm>
          <a:custGeom>
            <a:avLst/>
            <a:gdLst/>
            <a:ahLst/>
            <a:cxnLst/>
            <a:rect l="l" t="t" r="r" b="b"/>
            <a:pathLst>
              <a:path w="300354" h="194944">
                <a:moveTo>
                  <a:pt x="299999" y="194411"/>
                </a:moveTo>
                <a:lnTo>
                  <a:pt x="0" y="194411"/>
                </a:lnTo>
                <a:lnTo>
                  <a:pt x="0" y="0"/>
                </a:lnTo>
                <a:lnTo>
                  <a:pt x="299999" y="0"/>
                </a:lnTo>
                <a:lnTo>
                  <a:pt x="299999" y="194411"/>
                </a:lnTo>
                <a:close/>
              </a:path>
            </a:pathLst>
          </a:custGeom>
          <a:ln w="4838">
            <a:solidFill>
              <a:srgbClr val="08090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8082411" y="5315364"/>
            <a:ext cx="753024" cy="13258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8074069" y="5301796"/>
            <a:ext cx="627282" cy="12047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6016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1068" y="333930"/>
            <a:ext cx="462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Presentation Outline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588" y="0"/>
            <a:ext cx="9144000" cy="1280160"/>
            <a:chOff x="0" y="0"/>
            <a:chExt cx="9144000" cy="128016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8600" y="298450"/>
              <a:ext cx="533400" cy="9271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11" name="Picture 10" descr="OS_Master Hdr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9144000" cy="1280160"/>
            </a:xfrm>
            <a:prstGeom prst="rect">
              <a:avLst/>
            </a:prstGeom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927100" y="0"/>
            <a:ext cx="7664450" cy="992188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9pPr>
          </a:lstStyle>
          <a:p>
            <a:r>
              <a:rPr lang="en-US" dirty="0"/>
              <a:t>Carbon Sequestration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049" y="1550305"/>
            <a:ext cx="2141999" cy="2773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371" y="1428041"/>
            <a:ext cx="340677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+mj-lt"/>
              </a:rPr>
              <a:t>Terminology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latin typeface="+mj-lt"/>
              </a:rPr>
              <a:t>Annual carbon sequestration</a:t>
            </a:r>
            <a:r>
              <a:rPr lang="en-US" dirty="0">
                <a:latin typeface="+mj-lt"/>
              </a:rPr>
              <a:t>: process of removing CO2 from atmosphere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latin typeface="+mj-lt"/>
              </a:rPr>
              <a:t>Permanent carbon storage</a:t>
            </a:r>
            <a:r>
              <a:rPr lang="en-US" dirty="0">
                <a:latin typeface="+mj-lt"/>
              </a:rPr>
              <a:t>: reservoir of carbon stored in plant biomass and soils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latin typeface="+mj-lt"/>
              </a:rPr>
              <a:t>Metric ton of CO2 equivalent (MTCO2e)</a:t>
            </a:r>
            <a:r>
              <a:rPr lang="en-US" dirty="0">
                <a:latin typeface="+mj-lt"/>
              </a:rPr>
              <a:t>: standard unit for greenhouse gases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076950" y="1550305"/>
            <a:ext cx="2890133" cy="2773360"/>
            <a:chOff x="3404858" y="1354140"/>
            <a:chExt cx="4715533" cy="4525006"/>
          </a:xfrm>
        </p:grpSpPr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858" y="1354140"/>
              <a:ext cx="4715533" cy="4525006"/>
            </a:xfrm>
            <a:prstGeom prst="rect">
              <a:avLst/>
            </a:prstGeom>
          </p:spPr>
        </p:pic>
        <p:pic>
          <p:nvPicPr>
            <p:cNvPr id="14" name="Picture 13" descr="Screen Clippi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241" y="1430643"/>
              <a:ext cx="2414817" cy="39897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226371" y="4528285"/>
            <a:ext cx="874071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+mj-lt"/>
              </a:rPr>
              <a:t>Assessment 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LANDFIRE vegetation layers with biomass and carbon (from CA Air Resources Board)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gSSURGO soil carbon data (from Natural Resources Conservation Service)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Conservative estimate – annual sequestration only includes forest canopy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Assessment by Midpen GIS Analyst Nathan Greig</a:t>
            </a:r>
          </a:p>
        </p:txBody>
      </p:sp>
    </p:spTree>
    <p:extLst>
      <p:ext uri="{BB962C8B-B14F-4D97-AF65-F5344CB8AC3E}">
        <p14:creationId xmlns:p14="http://schemas.microsoft.com/office/powerpoint/2010/main" val="106736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1068" y="333930"/>
            <a:ext cx="462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Presentation Outline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588" y="0"/>
            <a:ext cx="9144000" cy="1280160"/>
            <a:chOff x="0" y="0"/>
            <a:chExt cx="9144000" cy="128016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8600" y="298450"/>
              <a:ext cx="533400" cy="9271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11" name="Picture 10" descr="OS_Master Hdr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9144000" cy="1280160"/>
            </a:xfrm>
            <a:prstGeom prst="rect">
              <a:avLst/>
            </a:prstGeom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927100" y="0"/>
            <a:ext cx="7664450" cy="992188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9pPr>
          </a:lstStyle>
          <a:p>
            <a:r>
              <a:rPr lang="en-US" dirty="0"/>
              <a:t>Carbon Sequestration Assessment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9125" y="1711325"/>
            <a:ext cx="80772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5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33375" y="2606674"/>
            <a:ext cx="3124200" cy="29638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5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+mj-lt"/>
              </a:rPr>
              <a:t>Annual Carbon Sequestration: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j-lt"/>
              </a:rPr>
              <a:t>61,000 MTCO2e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j-lt"/>
              </a:rPr>
              <a:t>Equivalent to emissions of 13,000 cars for one year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j-lt"/>
              </a:rPr>
              <a:t>Think of as offset emissions</a:t>
            </a:r>
          </a:p>
        </p:txBody>
      </p:sp>
    </p:spTree>
    <p:extLst>
      <p:ext uri="{BB962C8B-B14F-4D97-AF65-F5344CB8AC3E}">
        <p14:creationId xmlns:p14="http://schemas.microsoft.com/office/powerpoint/2010/main" val="16861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6463"/>
            <a:ext cx="9144000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1068" y="333930"/>
            <a:ext cx="462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Presentation Outline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588" y="0"/>
            <a:ext cx="9144000" cy="1280160"/>
            <a:chOff x="0" y="0"/>
            <a:chExt cx="9144000" cy="128016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8600" y="298450"/>
              <a:ext cx="533400" cy="9271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11" name="Picture 10" descr="OS_Master Hdr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9144000" cy="1280160"/>
            </a:xfrm>
            <a:prstGeom prst="rect">
              <a:avLst/>
            </a:prstGeom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927100" y="0"/>
            <a:ext cx="7664450" cy="992188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MT" charset="-18"/>
                <a:ea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 Sans Std" charset="0"/>
                <a:ea typeface="ＭＳ Ｐゴシック" charset="-128"/>
              </a:defRPr>
            </a:lvl9pPr>
          </a:lstStyle>
          <a:p>
            <a:r>
              <a:rPr lang="en-US" dirty="0"/>
              <a:t>Carbon Storage Assessment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9125" y="1711325"/>
            <a:ext cx="80772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5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52400" y="3170237"/>
            <a:ext cx="3384550" cy="29638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00000"/>
              <a:buBlip>
                <a:blip r:embed="rId5"/>
              </a:buBlip>
              <a:defRPr sz="2200"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 charset="0"/>
              <a:buChar char="–"/>
              <a:defRPr sz="2200"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416A20"/>
                </a:solidFill>
                <a:latin typeface="Gill Sans MT"/>
                <a:ea typeface="ＭＳ Ｐゴシック" charset="-128"/>
                <a:cs typeface="Gill Sans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/>
                <a:ea typeface="ＭＳ Ｐゴシック" charset="-128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+mj-lt"/>
              </a:rPr>
              <a:t>Permanent Carbon Storage: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j-lt"/>
              </a:rPr>
              <a:t>22.8 million MTCO2e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j-lt"/>
              </a:rPr>
              <a:t>Equivalent to emissions of 5 million cars for one year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j-lt"/>
              </a:rPr>
              <a:t>Think of as avoided emissions</a:t>
            </a:r>
          </a:p>
        </p:txBody>
      </p:sp>
    </p:spTree>
    <p:extLst>
      <p:ext uri="{BB962C8B-B14F-4D97-AF65-F5344CB8AC3E}">
        <p14:creationId xmlns:p14="http://schemas.microsoft.com/office/powerpoint/2010/main" val="237234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11.MROSD Layouts X">
  <a:themeElements>
    <a:clrScheme name="Custom 3">
      <a:dk1>
        <a:sysClr val="windowText" lastClr="000000"/>
      </a:dk1>
      <a:lt1>
        <a:sysClr val="window" lastClr="FFFFFF"/>
      </a:lt1>
      <a:dk2>
        <a:srgbClr val="416A20"/>
      </a:dk2>
      <a:lt2>
        <a:srgbClr val="AABF29"/>
      </a:lt2>
      <a:accent1>
        <a:srgbClr val="F8C31C"/>
      </a:accent1>
      <a:accent2>
        <a:srgbClr val="FDF3CD"/>
      </a:accent2>
      <a:accent3>
        <a:srgbClr val="384428"/>
      </a:accent3>
      <a:accent4>
        <a:srgbClr val="679E89"/>
      </a:accent4>
      <a:accent5>
        <a:srgbClr val="B6CE94"/>
      </a:accent5>
      <a:accent6>
        <a:srgbClr val="85A74B"/>
      </a:accent6>
      <a:hlink>
        <a:srgbClr val="FFFFFF"/>
      </a:hlink>
      <a:folHlink>
        <a:srgbClr val="FFFFFF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2015.MROSD PowerPoint Template NEW</Template>
  <TotalTime>7470</TotalTime>
  <Words>831</Words>
  <Application>Microsoft Office PowerPoint</Application>
  <PresentationFormat>On-screen Show (4:3)</PresentationFormat>
  <Paragraphs>208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ＭＳ Ｐゴシック</vt:lpstr>
      <vt:lpstr>Arial</vt:lpstr>
      <vt:lpstr>Calibri</vt:lpstr>
      <vt:lpstr>Calibri Light</vt:lpstr>
      <vt:lpstr>Futura</vt:lpstr>
      <vt:lpstr>Futura Condensed</vt:lpstr>
      <vt:lpstr>Gill Sans MT</vt:lpstr>
      <vt:lpstr>Gill Sans Std</vt:lpstr>
      <vt:lpstr>Lucida Grande</vt:lpstr>
      <vt:lpstr>Proxima Nova</vt:lpstr>
      <vt:lpstr>Times</vt:lpstr>
      <vt:lpstr>Times New Roman</vt:lpstr>
      <vt:lpstr>Trebuchet MS</vt:lpstr>
      <vt:lpstr>Wingdings</vt:lpstr>
      <vt:lpstr>2011.MROSD Layouts 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Midpeninsula Regional Open Space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Hayley Edmonston</dc:creator>
  <cp:lastModifiedBy>Grace VohdenSnead</cp:lastModifiedBy>
  <cp:revision>637</cp:revision>
  <cp:lastPrinted>2017-09-01T21:17:52Z</cp:lastPrinted>
  <dcterms:created xsi:type="dcterms:W3CDTF">2017-08-29T22:36:16Z</dcterms:created>
  <dcterms:modified xsi:type="dcterms:W3CDTF">2018-03-15T17:03:12Z</dcterms:modified>
</cp:coreProperties>
</file>